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6"/>
  </p:notesMasterIdLst>
  <p:sldIdLst>
    <p:sldId id="256" r:id="rId2"/>
    <p:sldId id="257" r:id="rId3"/>
    <p:sldId id="258" r:id="rId4"/>
    <p:sldId id="259" r:id="rId5"/>
    <p:sldId id="260" r:id="rId6"/>
    <p:sldId id="261" r:id="rId7"/>
    <p:sldId id="263" r:id="rId8"/>
    <p:sldId id="265" r:id="rId9"/>
    <p:sldId id="273" r:id="rId10"/>
    <p:sldId id="266" r:id="rId11"/>
    <p:sldId id="272" r:id="rId12"/>
    <p:sldId id="267" r:id="rId13"/>
    <p:sldId id="271" r:id="rId14"/>
    <p:sldId id="268" r:id="rId15"/>
    <p:sldId id="269" r:id="rId16"/>
    <p:sldId id="275" r:id="rId17"/>
    <p:sldId id="281" r:id="rId18"/>
    <p:sldId id="270" r:id="rId19"/>
    <p:sldId id="276" r:id="rId20"/>
    <p:sldId id="277" r:id="rId21"/>
    <p:sldId id="282" r:id="rId22"/>
    <p:sldId id="278" r:id="rId23"/>
    <p:sldId id="279"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796" autoAdjust="0"/>
    <p:restoredTop sz="86446" autoAdjust="0"/>
  </p:normalViewPr>
  <p:slideViewPr>
    <p:cSldViewPr>
      <p:cViewPr varScale="1">
        <p:scale>
          <a:sx n="68" d="100"/>
          <a:sy n="68" d="100"/>
        </p:scale>
        <p:origin x="-942" y="-96"/>
      </p:cViewPr>
      <p:guideLst>
        <p:guide orient="horz" pos="2160"/>
        <p:guide pos="2880"/>
      </p:guideLst>
    </p:cSldViewPr>
  </p:slideViewPr>
  <p:outlineViewPr>
    <p:cViewPr>
      <p:scale>
        <a:sx n="33" d="100"/>
        <a:sy n="33" d="100"/>
      </p:scale>
      <p:origin x="0" y="2186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50C5B9-9CCE-48AE-B0F1-39EE37E456B3}" type="datetimeFigureOut">
              <a:rPr lang="en-US" smtClean="0"/>
              <a:t>5/11/2011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F51BA-3501-4ED4-BC2D-0A486548C949}" type="slidenum">
              <a:rPr lang="en-US" smtClean="0"/>
              <a:t>‹#›</a:t>
            </a:fld>
            <a:endParaRPr lang="en-US"/>
          </a:p>
        </p:txBody>
      </p:sp>
    </p:spTree>
    <p:extLst>
      <p:ext uri="{BB962C8B-B14F-4D97-AF65-F5344CB8AC3E}">
        <p14:creationId xmlns:p14="http://schemas.microsoft.com/office/powerpoint/2010/main" val="27399674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 example at this point.</a:t>
            </a:r>
            <a:endParaRPr lang="en-US" dirty="0"/>
          </a:p>
        </p:txBody>
      </p:sp>
      <p:sp>
        <p:nvSpPr>
          <p:cNvPr id="4" name="Slide Number Placeholder 3"/>
          <p:cNvSpPr>
            <a:spLocks noGrp="1"/>
          </p:cNvSpPr>
          <p:nvPr>
            <p:ph type="sldNum" sz="quarter" idx="10"/>
          </p:nvPr>
        </p:nvSpPr>
        <p:spPr/>
        <p:txBody>
          <a:bodyPr/>
          <a:lstStyle/>
          <a:p>
            <a:fld id="{A61F51BA-3501-4ED4-BC2D-0A486548C949}" type="slidenum">
              <a:rPr lang="en-US" smtClean="0"/>
              <a:t>3</a:t>
            </a:fld>
            <a:endParaRPr lang="en-US"/>
          </a:p>
        </p:txBody>
      </p:sp>
    </p:spTree>
    <p:extLst>
      <p:ext uri="{BB962C8B-B14F-4D97-AF65-F5344CB8AC3E}">
        <p14:creationId xmlns:p14="http://schemas.microsoft.com/office/powerpoint/2010/main" val="3869262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http://www.youtube.com/watch?v=P4fjXxuHbXk&amp;feature=related</a:t>
            </a:r>
            <a:endParaRPr lang="en-US" dirty="0"/>
          </a:p>
        </p:txBody>
      </p:sp>
      <p:sp>
        <p:nvSpPr>
          <p:cNvPr id="4" name="Slide Number Placeholder 3"/>
          <p:cNvSpPr>
            <a:spLocks noGrp="1"/>
          </p:cNvSpPr>
          <p:nvPr>
            <p:ph type="sldNum" sz="quarter" idx="10"/>
          </p:nvPr>
        </p:nvSpPr>
        <p:spPr/>
        <p:txBody>
          <a:bodyPr/>
          <a:lstStyle/>
          <a:p>
            <a:fld id="{A61F51BA-3501-4ED4-BC2D-0A486548C949}" type="slidenum">
              <a:rPr lang="en-US" smtClean="0"/>
              <a:t>7</a:t>
            </a:fld>
            <a:endParaRPr lang="en-US"/>
          </a:p>
        </p:txBody>
      </p:sp>
    </p:spTree>
    <p:extLst>
      <p:ext uri="{BB962C8B-B14F-4D97-AF65-F5344CB8AC3E}">
        <p14:creationId xmlns:p14="http://schemas.microsoft.com/office/powerpoint/2010/main" val="248998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91AB2F-AC53-41CA-882E-A93C2C6A059D}" type="datetimeFigureOut">
              <a:rPr lang="en-US" smtClean="0"/>
              <a:t>5/11/2011</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E65794AD-E590-4CB7-A2FE-748C52644AE7}"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1AB2F-AC53-41CA-882E-A93C2C6A059D}" type="datetimeFigureOut">
              <a:rPr lang="en-US" smtClean="0"/>
              <a:t>5/11/2011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794AD-E590-4CB7-A2FE-748C52644AE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91AB2F-AC53-41CA-882E-A93C2C6A059D}" type="datetimeFigureOut">
              <a:rPr lang="en-US" smtClean="0"/>
              <a:t>5/11/2011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E65794AD-E590-4CB7-A2FE-748C52644AE7}"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91AB2F-AC53-41CA-882E-A93C2C6A059D}" type="datetimeFigureOut">
              <a:rPr lang="en-US" smtClean="0"/>
              <a:t>5/11/2011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794AD-E590-4CB7-A2FE-748C52644AE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91AB2F-AC53-41CA-882E-A93C2C6A059D}" type="datetimeFigureOut">
              <a:rPr lang="en-US" smtClean="0"/>
              <a:t>5/11/2011</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E65794AD-E590-4CB7-A2FE-748C52644AE7}"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91AB2F-AC53-41CA-882E-A93C2C6A059D}" type="datetimeFigureOut">
              <a:rPr lang="en-US" smtClean="0"/>
              <a:t>5/11/2011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794AD-E590-4CB7-A2FE-748C52644AE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91AB2F-AC53-41CA-882E-A93C2C6A059D}" type="datetimeFigureOut">
              <a:rPr lang="en-US" smtClean="0"/>
              <a:t>5/11/2011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794AD-E590-4CB7-A2FE-748C52644AE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91AB2F-AC53-41CA-882E-A93C2C6A059D}" type="datetimeFigureOut">
              <a:rPr lang="en-US" smtClean="0"/>
              <a:t>5/11/2011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794AD-E590-4CB7-A2FE-748C52644AE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91AB2F-AC53-41CA-882E-A93C2C6A059D}" type="datetimeFigureOut">
              <a:rPr lang="en-US" smtClean="0"/>
              <a:t>5/11/2011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794AD-E590-4CB7-A2FE-748C52644AE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91AB2F-AC53-41CA-882E-A93C2C6A059D}" type="datetimeFigureOut">
              <a:rPr lang="en-US" smtClean="0"/>
              <a:t>5/11/2011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794AD-E590-4CB7-A2FE-748C52644AE7}"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691AB2F-AC53-41CA-882E-A93C2C6A059D}" type="datetimeFigureOut">
              <a:rPr lang="en-US" smtClean="0"/>
              <a:t>5/11/2011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794AD-E590-4CB7-A2FE-748C52644AE7}"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691AB2F-AC53-41CA-882E-A93C2C6A059D}" type="datetimeFigureOut">
              <a:rPr lang="en-US" smtClean="0"/>
              <a:t>5/11/2011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65794AD-E590-4CB7-A2FE-748C52644AE7}"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orld-of-warcraft.en.softonic.co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Efficient Implementation of Reinforcement Learning In Co-ordinated Group Activities</a:t>
            </a:r>
            <a:endParaRPr lang="en-US" dirty="0"/>
          </a:p>
        </p:txBody>
      </p:sp>
      <p:sp>
        <p:nvSpPr>
          <p:cNvPr id="3" name="Subtitle 2"/>
          <p:cNvSpPr>
            <a:spLocks noGrp="1"/>
          </p:cNvSpPr>
          <p:nvPr>
            <p:ph type="subTitle" idx="1"/>
          </p:nvPr>
        </p:nvSpPr>
        <p:spPr/>
        <p:txBody>
          <a:bodyPr>
            <a:normAutofit fontScale="25000" lnSpcReduction="20000"/>
          </a:bodyPr>
          <a:lstStyle/>
          <a:p>
            <a:r>
              <a:rPr lang="en-US" sz="8000" b="1" dirty="0">
                <a:solidFill>
                  <a:schemeClr val="bg1"/>
                </a:solidFill>
              </a:rPr>
              <a:t>By </a:t>
            </a:r>
          </a:p>
          <a:p>
            <a:r>
              <a:rPr lang="en-US" sz="8000" b="1" dirty="0" err="1">
                <a:solidFill>
                  <a:schemeClr val="bg1"/>
                </a:solidFill>
              </a:rPr>
              <a:t>Ashwinkumar</a:t>
            </a:r>
            <a:r>
              <a:rPr lang="en-US" sz="8000" b="1" dirty="0">
                <a:solidFill>
                  <a:schemeClr val="bg1"/>
                </a:solidFill>
              </a:rPr>
              <a:t> </a:t>
            </a:r>
            <a:r>
              <a:rPr lang="en-US" sz="8000" b="1" dirty="0" err="1">
                <a:solidFill>
                  <a:schemeClr val="bg1"/>
                </a:solidFill>
              </a:rPr>
              <a:t>Ganesan</a:t>
            </a:r>
            <a:endParaRPr lang="en-US" sz="8000" b="1" dirty="0">
              <a:solidFill>
                <a:schemeClr val="bg1"/>
              </a:solidFill>
            </a:endParaRPr>
          </a:p>
          <a:p>
            <a:r>
              <a:rPr lang="en-US" sz="8000" b="1" dirty="0">
                <a:solidFill>
                  <a:schemeClr val="bg1"/>
                </a:solidFill>
              </a:rPr>
              <a:t>CMSC </a:t>
            </a:r>
            <a:r>
              <a:rPr lang="en-US" sz="8000" b="1" dirty="0" smtClean="0">
                <a:solidFill>
                  <a:schemeClr val="bg1"/>
                </a:solidFill>
              </a:rPr>
              <a:t>601</a:t>
            </a:r>
            <a:endParaRPr lang="en-US" sz="8000" b="1" dirty="0">
              <a:solidFill>
                <a:schemeClr val="bg1"/>
              </a:solidFill>
            </a:endParaRPr>
          </a:p>
          <a:p>
            <a:endParaRPr lang="en-US" sz="2000" dirty="0" smtClean="0"/>
          </a:p>
        </p:txBody>
      </p:sp>
    </p:spTree>
    <p:extLst>
      <p:ext uri="{BB962C8B-B14F-4D97-AF65-F5344CB8AC3E}">
        <p14:creationId xmlns:p14="http://schemas.microsoft.com/office/powerpoint/2010/main" val="433581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Am I Proposing?</a:t>
            </a:r>
            <a:endParaRPr lang="en-US" dirty="0"/>
          </a:p>
        </p:txBody>
      </p:sp>
      <p:sp>
        <p:nvSpPr>
          <p:cNvPr id="3" name="Content Placeholder 2"/>
          <p:cNvSpPr>
            <a:spLocks noGrp="1"/>
          </p:cNvSpPr>
          <p:nvPr>
            <p:ph idx="1"/>
          </p:nvPr>
        </p:nvSpPr>
        <p:spPr/>
        <p:txBody>
          <a:bodyPr>
            <a:normAutofit/>
          </a:bodyPr>
          <a:lstStyle/>
          <a:p>
            <a:r>
              <a:rPr lang="en-US" dirty="0" smtClean="0"/>
              <a:t>Create a method for implementing reinforcement learning on co-ordinated group activity efficiently</a:t>
            </a:r>
          </a:p>
          <a:p>
            <a:endParaRPr lang="en-US" dirty="0"/>
          </a:p>
          <a:p>
            <a:r>
              <a:rPr lang="en-US" dirty="0" smtClean="0"/>
              <a:t>Modify Reinforcement Learning algorithm to implement group action</a:t>
            </a:r>
          </a:p>
          <a:p>
            <a:endParaRPr lang="en-US" dirty="0"/>
          </a:p>
          <a:p>
            <a:r>
              <a:rPr lang="en-US" dirty="0" smtClean="0"/>
              <a:t>Implement the proposed method and measure its efficiency </a:t>
            </a:r>
            <a:r>
              <a:rPr lang="en-US" dirty="0"/>
              <a:t>i</a:t>
            </a:r>
            <a:r>
              <a:rPr lang="en-US" dirty="0" smtClean="0"/>
              <a:t>n World of </a:t>
            </a:r>
            <a:r>
              <a:rPr lang="en-US" dirty="0" err="1" smtClean="0"/>
              <a:t>Warcraft</a:t>
            </a:r>
            <a:r>
              <a:rPr lang="en-US" dirty="0" smtClean="0"/>
              <a:t>.</a:t>
            </a:r>
          </a:p>
          <a:p>
            <a:endParaRPr lang="en-US" dirty="0"/>
          </a:p>
        </p:txBody>
      </p:sp>
    </p:spTree>
    <p:extLst>
      <p:ext uri="{BB962C8B-B14F-4D97-AF65-F5344CB8AC3E}">
        <p14:creationId xmlns:p14="http://schemas.microsoft.com/office/powerpoint/2010/main" val="1322820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Environment</a:t>
            </a:r>
            <a:endParaRPr lang="en-US" dirty="0"/>
          </a:p>
        </p:txBody>
      </p:sp>
      <p:sp>
        <p:nvSpPr>
          <p:cNvPr id="3" name="Content Placeholder 2"/>
          <p:cNvSpPr>
            <a:spLocks noGrp="1"/>
          </p:cNvSpPr>
          <p:nvPr>
            <p:ph idx="1"/>
          </p:nvPr>
        </p:nvSpPr>
        <p:spPr/>
        <p:txBody>
          <a:bodyPr>
            <a:normAutofit lnSpcReduction="10000"/>
          </a:bodyPr>
          <a:lstStyle/>
          <a:p>
            <a:r>
              <a:rPr lang="en-US" dirty="0"/>
              <a:t>The proposal is to research co-operative group learning under the following conditions</a:t>
            </a:r>
            <a:r>
              <a:rPr lang="en-US" dirty="0" smtClean="0"/>
              <a:t>:</a:t>
            </a:r>
          </a:p>
          <a:p>
            <a:endParaRPr lang="en-US" dirty="0"/>
          </a:p>
          <a:p>
            <a:pPr marL="457200" indent="-457200">
              <a:buFont typeface="+mj-lt"/>
              <a:buAutoNum type="arabicPeriod"/>
            </a:pPr>
            <a:r>
              <a:rPr lang="en-US" dirty="0" smtClean="0"/>
              <a:t>The </a:t>
            </a:r>
            <a:r>
              <a:rPr lang="en-US" dirty="0"/>
              <a:t>environment is assumed to partially observable.</a:t>
            </a:r>
          </a:p>
          <a:p>
            <a:pPr marL="457200" indent="-457200">
              <a:buFont typeface="+mj-lt"/>
              <a:buAutoNum type="arabicPeriod"/>
            </a:pPr>
            <a:r>
              <a:rPr lang="en-US" dirty="0" smtClean="0"/>
              <a:t>Each </a:t>
            </a:r>
            <a:r>
              <a:rPr lang="en-US" dirty="0"/>
              <a:t>agent in the system is knows the final action taken by the other agent. </a:t>
            </a:r>
          </a:p>
          <a:p>
            <a:pPr marL="457200" indent="-457200">
              <a:buFont typeface="+mj-lt"/>
              <a:buAutoNum type="arabicPeriod"/>
            </a:pPr>
            <a:r>
              <a:rPr lang="en-US" dirty="0" smtClean="0"/>
              <a:t>Agents </a:t>
            </a:r>
            <a:r>
              <a:rPr lang="en-US" dirty="0"/>
              <a:t>do not have access the to state information generated by other agents while selecting an action.</a:t>
            </a:r>
          </a:p>
          <a:p>
            <a:pPr marL="457200" indent="-457200">
              <a:buFont typeface="+mj-lt"/>
              <a:buAutoNum type="arabicPeriod"/>
            </a:pPr>
            <a:r>
              <a:rPr lang="en-US" dirty="0" smtClean="0"/>
              <a:t>Agents </a:t>
            </a:r>
            <a:r>
              <a:rPr lang="en-US" dirty="0"/>
              <a:t>do not have access to the policies of other agents, to make the decision.</a:t>
            </a:r>
          </a:p>
          <a:p>
            <a:pPr marL="457200" indent="-457200">
              <a:buFont typeface="+mj-lt"/>
              <a:buAutoNum type="arabicPeriod"/>
            </a:pPr>
            <a:r>
              <a:rPr lang="en-US" dirty="0" smtClean="0"/>
              <a:t>The </a:t>
            </a:r>
            <a:r>
              <a:rPr lang="en-US" dirty="0"/>
              <a:t>rewards are not linearly separable</a:t>
            </a:r>
            <a:r>
              <a:rPr lang="en-US" dirty="0" smtClean="0"/>
              <a:t>.</a:t>
            </a:r>
            <a:endParaRPr lang="en-US" dirty="0"/>
          </a:p>
        </p:txBody>
      </p:sp>
    </p:spTree>
    <p:extLst>
      <p:ext uri="{BB962C8B-B14F-4D97-AF65-F5344CB8AC3E}">
        <p14:creationId xmlns:p14="http://schemas.microsoft.com/office/powerpoint/2010/main" val="1441653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Of </a:t>
            </a:r>
            <a:r>
              <a:rPr lang="en-US" dirty="0" err="1" smtClean="0"/>
              <a:t>Warcraft</a:t>
            </a:r>
            <a:endParaRPr lang="en-US" dirty="0"/>
          </a:p>
        </p:txBody>
      </p:sp>
      <p:sp>
        <p:nvSpPr>
          <p:cNvPr id="3" name="Content Placeholder 2"/>
          <p:cNvSpPr>
            <a:spLocks noGrp="1"/>
          </p:cNvSpPr>
          <p:nvPr>
            <p:ph idx="1"/>
          </p:nvPr>
        </p:nvSpPr>
        <p:spPr/>
        <p:txBody>
          <a:bodyPr>
            <a:normAutofit/>
          </a:bodyPr>
          <a:lstStyle/>
          <a:p>
            <a:r>
              <a:rPr lang="en-US" dirty="0"/>
              <a:t>World of </a:t>
            </a:r>
            <a:r>
              <a:rPr lang="en-US" dirty="0" err="1"/>
              <a:t>Warcraft</a:t>
            </a:r>
            <a:r>
              <a:rPr lang="en-US" dirty="0"/>
              <a:t> is a large multi-player online game by Blizzard </a:t>
            </a:r>
            <a:r>
              <a:rPr lang="en-US" dirty="0" smtClean="0"/>
              <a:t>Entertainment</a:t>
            </a:r>
          </a:p>
          <a:p>
            <a:endParaRPr lang="en-US" dirty="0"/>
          </a:p>
          <a:p>
            <a:r>
              <a:rPr lang="en-US" dirty="0" smtClean="0"/>
              <a:t>It is game where every player has his own and roams the virtual world, fighting demons, observing the landscape, buy and selling items and interacting with other players</a:t>
            </a:r>
          </a:p>
          <a:p>
            <a:endParaRPr lang="en-US" dirty="0"/>
          </a:p>
          <a:p>
            <a:r>
              <a:rPr lang="en-US" dirty="0" smtClean="0"/>
              <a:t>In short, it is a large game with lots of options for tools, skills and levels, making it challenging for Bots.</a:t>
            </a:r>
          </a:p>
          <a:p>
            <a:endParaRPr lang="en-US" dirty="0"/>
          </a:p>
          <a:p>
            <a:pPr marL="0" indent="0">
              <a:buNone/>
            </a:pPr>
            <a:endParaRPr lang="en-US" dirty="0"/>
          </a:p>
        </p:txBody>
      </p:sp>
    </p:spTree>
    <p:extLst>
      <p:ext uri="{BB962C8B-B14F-4D97-AF65-F5344CB8AC3E}">
        <p14:creationId xmlns:p14="http://schemas.microsoft.com/office/powerpoint/2010/main" val="17594002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Of </a:t>
            </a:r>
            <a:r>
              <a:rPr lang="en-US" dirty="0" err="1" smtClean="0"/>
              <a:t>Warcraft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570892"/>
            <a:ext cx="6159500" cy="4927600"/>
          </a:xfrm>
          <a:prstGeom prst="rect">
            <a:avLst/>
          </a:prstGeom>
        </p:spPr>
      </p:pic>
      <p:sp>
        <p:nvSpPr>
          <p:cNvPr id="6" name="Rectangle 5"/>
          <p:cNvSpPr/>
          <p:nvPr/>
        </p:nvSpPr>
        <p:spPr>
          <a:xfrm>
            <a:off x="2590820" y="6507257"/>
            <a:ext cx="4178260" cy="369332"/>
          </a:xfrm>
          <a:prstGeom prst="rect">
            <a:avLst/>
          </a:prstGeom>
        </p:spPr>
        <p:txBody>
          <a:bodyPr wrap="none">
            <a:spAutoFit/>
          </a:bodyPr>
          <a:lstStyle/>
          <a:p>
            <a:r>
              <a:rPr lang="en-US" dirty="0">
                <a:hlinkClick r:id="rId3"/>
              </a:rPr>
              <a:t>http://world-of-warcraft.en.softonic.com/</a:t>
            </a:r>
            <a:endParaRPr lang="en-US" dirty="0"/>
          </a:p>
        </p:txBody>
      </p:sp>
    </p:spTree>
    <p:extLst>
      <p:ext uri="{BB962C8B-B14F-4D97-AF65-F5344CB8AC3E}">
        <p14:creationId xmlns:p14="http://schemas.microsoft.com/office/powerpoint/2010/main" val="3679465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normAutofit lnSpcReduction="10000"/>
          </a:bodyPr>
          <a:lstStyle/>
          <a:p>
            <a:r>
              <a:rPr lang="en-US" dirty="0" smtClean="0"/>
              <a:t>Today games especially like World Of </a:t>
            </a:r>
            <a:r>
              <a:rPr lang="en-US" dirty="0" err="1" smtClean="0"/>
              <a:t>Warcraft</a:t>
            </a:r>
            <a:r>
              <a:rPr lang="en-US" dirty="0" smtClean="0"/>
              <a:t>, have a large number of human players who play in groups.</a:t>
            </a:r>
          </a:p>
          <a:p>
            <a:endParaRPr lang="en-US" dirty="0"/>
          </a:p>
          <a:p>
            <a:r>
              <a:rPr lang="en-US" dirty="0" smtClean="0"/>
              <a:t>Single as well as multiplayer games have AI engines, but attacks and actions in these games by opponents is still one at a time.</a:t>
            </a:r>
          </a:p>
          <a:p>
            <a:endParaRPr lang="en-US" dirty="0"/>
          </a:p>
          <a:p>
            <a:r>
              <a:rPr lang="en-US" dirty="0" smtClean="0"/>
              <a:t>Reinforcement Learning can be implemented real time in these games, to improve the AI over a period of time and customize the games for users</a:t>
            </a:r>
          </a:p>
          <a:p>
            <a:endParaRPr lang="en-US" dirty="0"/>
          </a:p>
          <a:p>
            <a:r>
              <a:rPr lang="en-US" dirty="0" smtClean="0"/>
              <a:t>Other applications – </a:t>
            </a:r>
            <a:r>
              <a:rPr lang="en-US" dirty="0" err="1" smtClean="0"/>
              <a:t>Robotics,defense</a:t>
            </a:r>
            <a:endParaRPr lang="en-US" dirty="0" smtClean="0"/>
          </a:p>
          <a:p>
            <a:endParaRPr lang="en-US" dirty="0"/>
          </a:p>
        </p:txBody>
      </p:sp>
    </p:spTree>
    <p:extLst>
      <p:ext uri="{BB962C8B-B14F-4D97-AF65-F5344CB8AC3E}">
        <p14:creationId xmlns:p14="http://schemas.microsoft.com/office/powerpoint/2010/main" val="558502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p:txBody>
          <a:bodyPr>
            <a:normAutofit/>
          </a:bodyPr>
          <a:lstStyle/>
          <a:p>
            <a:r>
              <a:rPr lang="en-US" dirty="0" smtClean="0"/>
              <a:t>QUICR </a:t>
            </a:r>
            <a:r>
              <a:rPr lang="en-US" dirty="0"/>
              <a:t>Method: This method calculates the </a:t>
            </a:r>
            <a:r>
              <a:rPr lang="en-US" dirty="0" smtClean="0"/>
              <a:t>counterfactual action</a:t>
            </a:r>
            <a:r>
              <a:rPr lang="en-US" dirty="0"/>
              <a:t>, which is the action an agent did not take at a </a:t>
            </a:r>
            <a:r>
              <a:rPr lang="en-US" dirty="0" smtClean="0"/>
              <a:t>time[2]. </a:t>
            </a:r>
          </a:p>
          <a:p>
            <a:endParaRPr lang="en-US" dirty="0" smtClean="0"/>
          </a:p>
          <a:p>
            <a:r>
              <a:rPr lang="en-US" dirty="0" smtClean="0"/>
              <a:t>Least </a:t>
            </a:r>
            <a:r>
              <a:rPr lang="en-US" dirty="0"/>
              <a:t>Square Policy Iteration (LSPI) can implemented. The method performs policy iterations using samples instead of an actual </a:t>
            </a:r>
            <a:r>
              <a:rPr lang="en-US" dirty="0" smtClean="0"/>
              <a:t>policy[3].</a:t>
            </a:r>
            <a:endParaRPr lang="en-US" dirty="0"/>
          </a:p>
          <a:p>
            <a:endParaRPr lang="en-US" dirty="0" smtClean="0"/>
          </a:p>
          <a:p>
            <a:r>
              <a:rPr lang="en-US" dirty="0" smtClean="0"/>
              <a:t>FMQ </a:t>
            </a:r>
            <a:r>
              <a:rPr lang="en-US" dirty="0"/>
              <a:t>Algorithm. The algorithm is helpful for environments where agents have partial or no </a:t>
            </a:r>
            <a:r>
              <a:rPr lang="en-US" dirty="0" err="1" smtClean="0"/>
              <a:t>observability</a:t>
            </a:r>
            <a:r>
              <a:rPr lang="en-US" dirty="0" smtClean="0"/>
              <a:t>[4].</a:t>
            </a:r>
            <a:endParaRPr lang="en-US" dirty="0"/>
          </a:p>
          <a:p>
            <a:endParaRPr lang="en-US" dirty="0" smtClean="0"/>
          </a:p>
          <a:p>
            <a:endParaRPr lang="en-US" dirty="0"/>
          </a:p>
        </p:txBody>
      </p:sp>
    </p:spTree>
    <p:extLst>
      <p:ext uri="{BB962C8B-B14F-4D97-AF65-F5344CB8AC3E}">
        <p14:creationId xmlns:p14="http://schemas.microsoft.com/office/powerpoint/2010/main" val="31230470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Inverse Reinforcement Learning</a:t>
            </a:r>
            <a:endParaRPr lang="en-US" dirty="0"/>
          </a:p>
        </p:txBody>
      </p:sp>
      <p:sp>
        <p:nvSpPr>
          <p:cNvPr id="3" name="Content Placeholder 2"/>
          <p:cNvSpPr>
            <a:spLocks noGrp="1"/>
          </p:cNvSpPr>
          <p:nvPr>
            <p:ph idx="1"/>
          </p:nvPr>
        </p:nvSpPr>
        <p:spPr>
          <a:xfrm>
            <a:off x="457200" y="1600201"/>
            <a:ext cx="8229600" cy="5029199"/>
          </a:xfrm>
        </p:spPr>
        <p:txBody>
          <a:bodyPr>
            <a:normAutofit/>
          </a:bodyPr>
          <a:lstStyle/>
          <a:p>
            <a:r>
              <a:rPr lang="en-US" dirty="0"/>
              <a:t>Inverse </a:t>
            </a:r>
            <a:r>
              <a:rPr lang="en-US" dirty="0" smtClean="0"/>
              <a:t>reinforcement </a:t>
            </a:r>
            <a:r>
              <a:rPr lang="en-US" dirty="0"/>
              <a:t>learning is the exact opposite of </a:t>
            </a:r>
            <a:r>
              <a:rPr lang="en-US" dirty="0" smtClean="0"/>
              <a:t>reinforcement </a:t>
            </a:r>
            <a:r>
              <a:rPr lang="en-US" dirty="0"/>
              <a:t>learning</a:t>
            </a:r>
            <a:r>
              <a:rPr lang="en-US" dirty="0" smtClean="0"/>
              <a:t>.</a:t>
            </a:r>
          </a:p>
          <a:p>
            <a:endParaRPr lang="en-US" dirty="0"/>
          </a:p>
          <a:p>
            <a:r>
              <a:rPr lang="en-US" dirty="0"/>
              <a:t>Input is the optimal policy or </a:t>
            </a:r>
            <a:r>
              <a:rPr lang="en-US" dirty="0" smtClean="0"/>
              <a:t>behavior </a:t>
            </a:r>
            <a:r>
              <a:rPr lang="en-US" dirty="0"/>
              <a:t>that is expected from the </a:t>
            </a:r>
            <a:r>
              <a:rPr lang="en-US" dirty="0" smtClean="0"/>
              <a:t>agent</a:t>
            </a:r>
          </a:p>
          <a:p>
            <a:endParaRPr lang="en-US" dirty="0" smtClean="0"/>
          </a:p>
          <a:p>
            <a:r>
              <a:rPr lang="en-US" dirty="0" smtClean="0"/>
              <a:t>The </a:t>
            </a:r>
            <a:r>
              <a:rPr lang="en-US" dirty="0"/>
              <a:t>agent learns to find the reward function based on observed values in the </a:t>
            </a:r>
            <a:r>
              <a:rPr lang="en-US" dirty="0" smtClean="0"/>
              <a:t>environment</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4180045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a:solidFill>
                  <a:schemeClr val="accent2">
                    <a:lumMod val="75000"/>
                  </a:schemeClr>
                </a:solidFill>
              </a:rPr>
              <a:t>Reinforcement Learning</a:t>
            </a:r>
          </a:p>
          <a:p>
            <a:pPr marL="0" indent="0">
              <a:buNone/>
            </a:pPr>
            <a:endParaRPr lang="en-US" dirty="0" smtClean="0">
              <a:solidFill>
                <a:schemeClr val="accent2">
                  <a:lumMod val="75000"/>
                </a:schemeClr>
              </a:solidFill>
            </a:endParaRPr>
          </a:p>
          <a:p>
            <a:r>
              <a:rPr lang="en-US" dirty="0" smtClean="0">
                <a:solidFill>
                  <a:schemeClr val="accent2">
                    <a:lumMod val="75000"/>
                  </a:schemeClr>
                </a:solidFill>
              </a:rPr>
              <a:t>Problem Statement</a:t>
            </a:r>
          </a:p>
          <a:p>
            <a:endParaRPr lang="en-US" b="1" dirty="0" smtClean="0"/>
          </a:p>
          <a:p>
            <a:r>
              <a:rPr lang="en-US" b="1" dirty="0" smtClean="0"/>
              <a:t>Proposed Method</a:t>
            </a:r>
            <a:endParaRPr lang="en-US" dirty="0">
              <a:solidFill>
                <a:schemeClr val="accent2">
                  <a:lumMod val="75000"/>
                </a:schemeClr>
              </a:solidFill>
            </a:endParaRPr>
          </a:p>
          <a:p>
            <a:endParaRPr lang="en-US" dirty="0" smtClean="0">
              <a:solidFill>
                <a:schemeClr val="accent2">
                  <a:lumMod val="75000"/>
                </a:schemeClr>
              </a:solidFill>
            </a:endParaRPr>
          </a:p>
          <a:p>
            <a:r>
              <a:rPr lang="en-US" dirty="0" smtClean="0">
                <a:solidFill>
                  <a:schemeClr val="accent2">
                    <a:lumMod val="75000"/>
                  </a:schemeClr>
                </a:solidFill>
              </a:rPr>
              <a:t>Conclusions</a:t>
            </a:r>
            <a:endParaRPr lang="en-US" dirty="0">
              <a:solidFill>
                <a:schemeClr val="accent2">
                  <a:lumMod val="75000"/>
                </a:schemeClr>
              </a:solidFill>
            </a:endParaRPr>
          </a:p>
          <a:p>
            <a:endParaRPr lang="en-US" dirty="0" smtClean="0"/>
          </a:p>
          <a:p>
            <a:endParaRPr lang="en-US" dirty="0"/>
          </a:p>
        </p:txBody>
      </p:sp>
    </p:spTree>
    <p:extLst>
      <p:ext uri="{BB962C8B-B14F-4D97-AF65-F5344CB8AC3E}">
        <p14:creationId xmlns:p14="http://schemas.microsoft.com/office/powerpoint/2010/main" val="2801800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Method</a:t>
            </a:r>
            <a:endParaRPr lang="en-US" dirty="0"/>
          </a:p>
        </p:txBody>
      </p:sp>
      <p:sp>
        <p:nvSpPr>
          <p:cNvPr id="3" name="Content Placeholder 2"/>
          <p:cNvSpPr>
            <a:spLocks noGrp="1"/>
          </p:cNvSpPr>
          <p:nvPr>
            <p:ph idx="1"/>
          </p:nvPr>
        </p:nvSpPr>
        <p:spPr>
          <a:xfrm>
            <a:off x="457200" y="1600201"/>
            <a:ext cx="8229600" cy="1904999"/>
          </a:xfrm>
        </p:spPr>
        <p:txBody>
          <a:bodyPr>
            <a:normAutofit/>
          </a:bodyPr>
          <a:lstStyle/>
          <a:p>
            <a:r>
              <a:rPr lang="en-US" sz="2000" dirty="0" smtClean="0"/>
              <a:t>Implement Reinforcement Learning in 2 parts:</a:t>
            </a:r>
          </a:p>
          <a:p>
            <a:pPr marL="457200" indent="-457200">
              <a:buFont typeface="+mj-lt"/>
              <a:buAutoNum type="arabicPeriod"/>
            </a:pPr>
            <a:r>
              <a:rPr lang="en-US" sz="2000" dirty="0" smtClean="0"/>
              <a:t>Implement Inverse Reinforcement Learning</a:t>
            </a:r>
          </a:p>
          <a:p>
            <a:pPr marL="457200" indent="-457200">
              <a:buFont typeface="+mj-lt"/>
              <a:buAutoNum type="arabicPeriod"/>
            </a:pPr>
            <a:r>
              <a:rPr lang="en-US" sz="2000" dirty="0" smtClean="0"/>
              <a:t>Implement a modified Reinforcement Learning on the rewards learned in step1.</a:t>
            </a:r>
            <a:endParaRPr lang="en-US" sz="2000" dirty="0"/>
          </a:p>
          <a:p>
            <a:endParaRPr lang="en-US" dirty="0" smtClean="0"/>
          </a:p>
          <a:p>
            <a:endParaRPr lang="en-US" dirty="0"/>
          </a:p>
        </p:txBody>
      </p:sp>
      <p:grpSp>
        <p:nvGrpSpPr>
          <p:cNvPr id="5" name="Group 4"/>
          <p:cNvGrpSpPr/>
          <p:nvPr/>
        </p:nvGrpSpPr>
        <p:grpSpPr>
          <a:xfrm>
            <a:off x="3657600" y="2737728"/>
            <a:ext cx="1828800" cy="4063999"/>
            <a:chOff x="3657600" y="2737728"/>
            <a:chExt cx="1828800" cy="4063999"/>
          </a:xfrm>
        </p:grpSpPr>
        <p:sp>
          <p:nvSpPr>
            <p:cNvPr id="6" name="Freeform 5"/>
            <p:cNvSpPr/>
            <p:nvPr/>
          </p:nvSpPr>
          <p:spPr>
            <a:xfrm>
              <a:off x="3657600" y="2737728"/>
              <a:ext cx="1828800" cy="10160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5958" tIns="105958" rIns="105958" bIns="105958" numCol="1" spcCol="1270" anchor="ctr" anchorCtr="0">
              <a:noAutofit/>
            </a:bodyPr>
            <a:lstStyle/>
            <a:p>
              <a:pPr lvl="0" algn="ctr" defTabSz="889000">
                <a:lnSpc>
                  <a:spcPct val="90000"/>
                </a:lnSpc>
                <a:spcBef>
                  <a:spcPct val="0"/>
                </a:spcBef>
                <a:spcAft>
                  <a:spcPct val="35000"/>
                </a:spcAft>
              </a:pPr>
              <a:r>
                <a:rPr lang="en-US" sz="2000" kern="1200" dirty="0" smtClean="0"/>
                <a:t>Observe Expert </a:t>
              </a:r>
              <a:endParaRPr lang="en-US" sz="2000" kern="1200" dirty="0"/>
            </a:p>
          </p:txBody>
        </p:sp>
        <p:sp>
          <p:nvSpPr>
            <p:cNvPr id="7" name="Freeform 6"/>
            <p:cNvSpPr/>
            <p:nvPr/>
          </p:nvSpPr>
          <p:spPr>
            <a:xfrm>
              <a:off x="4343399" y="3817227"/>
              <a:ext cx="457201" cy="381000"/>
            </a:xfrm>
            <a:custGeom>
              <a:avLst/>
              <a:gdLst>
                <a:gd name="connsiteX0" fmla="*/ 0 w 380999"/>
                <a:gd name="connsiteY0" fmla="*/ 91440 h 457200"/>
                <a:gd name="connsiteX1" fmla="*/ 190500 w 380999"/>
                <a:gd name="connsiteY1" fmla="*/ 91440 h 457200"/>
                <a:gd name="connsiteX2" fmla="*/ 190500 w 380999"/>
                <a:gd name="connsiteY2" fmla="*/ 0 h 457200"/>
                <a:gd name="connsiteX3" fmla="*/ 380999 w 380999"/>
                <a:gd name="connsiteY3" fmla="*/ 228600 h 457200"/>
                <a:gd name="connsiteX4" fmla="*/ 190500 w 380999"/>
                <a:gd name="connsiteY4" fmla="*/ 457200 h 457200"/>
                <a:gd name="connsiteX5" fmla="*/ 190500 w 380999"/>
                <a:gd name="connsiteY5" fmla="*/ 365760 h 457200"/>
                <a:gd name="connsiteX6" fmla="*/ 0 w 380999"/>
                <a:gd name="connsiteY6" fmla="*/ 365760 h 457200"/>
                <a:gd name="connsiteX7" fmla="*/ 0 w 380999"/>
                <a:gd name="connsiteY7" fmla="*/ 9144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999" h="457200">
                  <a:moveTo>
                    <a:pt x="304799" y="1"/>
                  </a:moveTo>
                  <a:lnTo>
                    <a:pt x="304799" y="228601"/>
                  </a:lnTo>
                  <a:lnTo>
                    <a:pt x="380999" y="228601"/>
                  </a:lnTo>
                  <a:lnTo>
                    <a:pt x="190500" y="457199"/>
                  </a:lnTo>
                  <a:lnTo>
                    <a:pt x="0" y="228601"/>
                  </a:lnTo>
                  <a:lnTo>
                    <a:pt x="76200" y="228601"/>
                  </a:lnTo>
                  <a:lnTo>
                    <a:pt x="76200" y="1"/>
                  </a:lnTo>
                  <a:lnTo>
                    <a:pt x="304799" y="1"/>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1441" tIns="0" rIns="91440" bIns="114301" numCol="1" spcCol="1270" anchor="ctr" anchorCtr="0">
              <a:noAutofit/>
            </a:bodyPr>
            <a:lstStyle/>
            <a:p>
              <a:pPr lvl="0" algn="ctr" defTabSz="711200">
                <a:lnSpc>
                  <a:spcPct val="90000"/>
                </a:lnSpc>
                <a:spcBef>
                  <a:spcPct val="0"/>
                </a:spcBef>
                <a:spcAft>
                  <a:spcPct val="35000"/>
                </a:spcAft>
              </a:pPr>
              <a:endParaRPr lang="en-US" sz="1600" kern="1200"/>
            </a:p>
          </p:txBody>
        </p:sp>
        <p:sp>
          <p:nvSpPr>
            <p:cNvPr id="8" name="Freeform 7"/>
            <p:cNvSpPr/>
            <p:nvPr/>
          </p:nvSpPr>
          <p:spPr>
            <a:xfrm>
              <a:off x="3657600" y="4261727"/>
              <a:ext cx="1828800" cy="10160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5958" tIns="105958" rIns="105958" bIns="105958" numCol="1" spcCol="1270" anchor="ctr" anchorCtr="0">
              <a:noAutofit/>
            </a:bodyPr>
            <a:lstStyle/>
            <a:p>
              <a:pPr lvl="0" algn="ctr" defTabSz="889000">
                <a:lnSpc>
                  <a:spcPct val="90000"/>
                </a:lnSpc>
                <a:spcBef>
                  <a:spcPct val="0"/>
                </a:spcBef>
                <a:spcAft>
                  <a:spcPct val="35000"/>
                </a:spcAft>
              </a:pPr>
              <a:r>
                <a:rPr lang="en-US" sz="2000" kern="1200" dirty="0" smtClean="0"/>
                <a:t>Calculate Reward</a:t>
              </a:r>
              <a:endParaRPr lang="en-US" sz="2000" kern="1200" dirty="0"/>
            </a:p>
          </p:txBody>
        </p:sp>
        <p:sp>
          <p:nvSpPr>
            <p:cNvPr id="9" name="Freeform 8"/>
            <p:cNvSpPr/>
            <p:nvPr/>
          </p:nvSpPr>
          <p:spPr>
            <a:xfrm>
              <a:off x="4343400" y="5341227"/>
              <a:ext cx="457200" cy="381000"/>
            </a:xfrm>
            <a:custGeom>
              <a:avLst/>
              <a:gdLst>
                <a:gd name="connsiteX0" fmla="*/ 0 w 381000"/>
                <a:gd name="connsiteY0" fmla="*/ 91440 h 457200"/>
                <a:gd name="connsiteX1" fmla="*/ 190500 w 381000"/>
                <a:gd name="connsiteY1" fmla="*/ 91440 h 457200"/>
                <a:gd name="connsiteX2" fmla="*/ 190500 w 381000"/>
                <a:gd name="connsiteY2" fmla="*/ 0 h 457200"/>
                <a:gd name="connsiteX3" fmla="*/ 381000 w 381000"/>
                <a:gd name="connsiteY3" fmla="*/ 228600 h 457200"/>
                <a:gd name="connsiteX4" fmla="*/ 190500 w 381000"/>
                <a:gd name="connsiteY4" fmla="*/ 457200 h 457200"/>
                <a:gd name="connsiteX5" fmla="*/ 190500 w 381000"/>
                <a:gd name="connsiteY5" fmla="*/ 365760 h 457200"/>
                <a:gd name="connsiteX6" fmla="*/ 0 w 381000"/>
                <a:gd name="connsiteY6" fmla="*/ 365760 h 457200"/>
                <a:gd name="connsiteX7" fmla="*/ 0 w 381000"/>
                <a:gd name="connsiteY7" fmla="*/ 9144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1000" h="457200">
                  <a:moveTo>
                    <a:pt x="304800" y="0"/>
                  </a:moveTo>
                  <a:lnTo>
                    <a:pt x="304800" y="228600"/>
                  </a:lnTo>
                  <a:lnTo>
                    <a:pt x="381000" y="228600"/>
                  </a:lnTo>
                  <a:lnTo>
                    <a:pt x="190500" y="457200"/>
                  </a:lnTo>
                  <a:lnTo>
                    <a:pt x="0" y="228600"/>
                  </a:lnTo>
                  <a:lnTo>
                    <a:pt x="76200" y="228600"/>
                  </a:lnTo>
                  <a:lnTo>
                    <a:pt x="76200" y="0"/>
                  </a:lnTo>
                  <a:lnTo>
                    <a:pt x="304800" y="0"/>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1440" tIns="0" rIns="91440" bIns="114300" numCol="1" spcCol="1270" anchor="ctr" anchorCtr="0">
              <a:noAutofit/>
            </a:bodyPr>
            <a:lstStyle/>
            <a:p>
              <a:pPr lvl="0" algn="ctr" defTabSz="711200">
                <a:lnSpc>
                  <a:spcPct val="90000"/>
                </a:lnSpc>
                <a:spcBef>
                  <a:spcPct val="0"/>
                </a:spcBef>
                <a:spcAft>
                  <a:spcPct val="35000"/>
                </a:spcAft>
              </a:pPr>
              <a:endParaRPr lang="en-US" sz="1600" kern="1200"/>
            </a:p>
          </p:txBody>
        </p:sp>
        <p:sp>
          <p:nvSpPr>
            <p:cNvPr id="10" name="Freeform 9"/>
            <p:cNvSpPr/>
            <p:nvPr/>
          </p:nvSpPr>
          <p:spPr>
            <a:xfrm>
              <a:off x="3657600" y="5785727"/>
              <a:ext cx="1828800" cy="10160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5958" tIns="105958" rIns="105958" bIns="105958" numCol="1" spcCol="1270" anchor="ctr" anchorCtr="0">
              <a:noAutofit/>
            </a:bodyPr>
            <a:lstStyle/>
            <a:p>
              <a:pPr lvl="0" algn="ctr" defTabSz="889000">
                <a:lnSpc>
                  <a:spcPct val="90000"/>
                </a:lnSpc>
                <a:spcBef>
                  <a:spcPct val="0"/>
                </a:spcBef>
                <a:spcAft>
                  <a:spcPct val="35000"/>
                </a:spcAft>
              </a:pPr>
              <a:r>
                <a:rPr lang="en-US" sz="2000" kern="1200" dirty="0" smtClean="0"/>
                <a:t>Calculate Policy based on reward</a:t>
              </a:r>
              <a:endParaRPr lang="en-US" sz="2000" kern="1200" dirty="0"/>
            </a:p>
          </p:txBody>
        </p:sp>
      </p:grpSp>
      <p:sp>
        <p:nvSpPr>
          <p:cNvPr id="11" name="Freeform 10"/>
          <p:cNvSpPr/>
          <p:nvPr/>
        </p:nvSpPr>
        <p:spPr>
          <a:xfrm rot="16200000">
            <a:off x="5486400" y="6103227"/>
            <a:ext cx="457201" cy="381000"/>
          </a:xfrm>
          <a:custGeom>
            <a:avLst/>
            <a:gdLst>
              <a:gd name="connsiteX0" fmla="*/ 0 w 380999"/>
              <a:gd name="connsiteY0" fmla="*/ 91440 h 457200"/>
              <a:gd name="connsiteX1" fmla="*/ 190500 w 380999"/>
              <a:gd name="connsiteY1" fmla="*/ 91440 h 457200"/>
              <a:gd name="connsiteX2" fmla="*/ 190500 w 380999"/>
              <a:gd name="connsiteY2" fmla="*/ 0 h 457200"/>
              <a:gd name="connsiteX3" fmla="*/ 380999 w 380999"/>
              <a:gd name="connsiteY3" fmla="*/ 228600 h 457200"/>
              <a:gd name="connsiteX4" fmla="*/ 190500 w 380999"/>
              <a:gd name="connsiteY4" fmla="*/ 457200 h 457200"/>
              <a:gd name="connsiteX5" fmla="*/ 190500 w 380999"/>
              <a:gd name="connsiteY5" fmla="*/ 365760 h 457200"/>
              <a:gd name="connsiteX6" fmla="*/ 0 w 380999"/>
              <a:gd name="connsiteY6" fmla="*/ 365760 h 457200"/>
              <a:gd name="connsiteX7" fmla="*/ 0 w 380999"/>
              <a:gd name="connsiteY7" fmla="*/ 9144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999" h="457200">
                <a:moveTo>
                  <a:pt x="304799" y="1"/>
                </a:moveTo>
                <a:lnTo>
                  <a:pt x="304799" y="228601"/>
                </a:lnTo>
                <a:lnTo>
                  <a:pt x="380999" y="228601"/>
                </a:lnTo>
                <a:lnTo>
                  <a:pt x="190500" y="457199"/>
                </a:lnTo>
                <a:lnTo>
                  <a:pt x="0" y="228601"/>
                </a:lnTo>
                <a:lnTo>
                  <a:pt x="76200" y="228601"/>
                </a:lnTo>
                <a:lnTo>
                  <a:pt x="76200" y="1"/>
                </a:lnTo>
                <a:lnTo>
                  <a:pt x="304799" y="1"/>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1441" tIns="0" rIns="91440" bIns="114301" numCol="1" spcCol="1270" anchor="ctr" anchorCtr="0">
            <a:noAutofit/>
          </a:bodyPr>
          <a:lstStyle/>
          <a:p>
            <a:pPr lvl="0" algn="ctr" defTabSz="711200">
              <a:lnSpc>
                <a:spcPct val="90000"/>
              </a:lnSpc>
              <a:spcBef>
                <a:spcPct val="0"/>
              </a:spcBef>
              <a:spcAft>
                <a:spcPct val="35000"/>
              </a:spcAft>
            </a:pPr>
            <a:endParaRPr lang="en-US" sz="1600" kern="1200"/>
          </a:p>
        </p:txBody>
      </p:sp>
      <p:sp>
        <p:nvSpPr>
          <p:cNvPr id="12" name="Freeform 11"/>
          <p:cNvSpPr/>
          <p:nvPr/>
        </p:nvSpPr>
        <p:spPr>
          <a:xfrm>
            <a:off x="5905501" y="5779473"/>
            <a:ext cx="1828800" cy="10160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5958" tIns="105958" rIns="105958" bIns="105958" numCol="1" spcCol="1270" anchor="ctr" anchorCtr="0">
            <a:noAutofit/>
          </a:bodyPr>
          <a:lstStyle/>
          <a:p>
            <a:pPr lvl="0" algn="ctr" defTabSz="889000">
              <a:lnSpc>
                <a:spcPct val="90000"/>
              </a:lnSpc>
              <a:spcBef>
                <a:spcPct val="0"/>
              </a:spcBef>
              <a:spcAft>
                <a:spcPct val="35000"/>
              </a:spcAft>
            </a:pPr>
            <a:r>
              <a:rPr lang="en-US" sz="2000" kern="1200" dirty="0" smtClean="0"/>
              <a:t>Calculate the new Q(</a:t>
            </a:r>
            <a:r>
              <a:rPr lang="en-US" sz="2000" kern="1200" dirty="0" err="1" smtClean="0"/>
              <a:t>a,s</a:t>
            </a:r>
            <a:r>
              <a:rPr lang="en-US" sz="2000" kern="1200" dirty="0" smtClean="0"/>
              <a:t>) value</a:t>
            </a:r>
            <a:endParaRPr lang="en-US" sz="2000" kern="1200" dirty="0"/>
          </a:p>
        </p:txBody>
      </p:sp>
      <p:sp>
        <p:nvSpPr>
          <p:cNvPr id="13" name="Freeform 12"/>
          <p:cNvSpPr/>
          <p:nvPr/>
        </p:nvSpPr>
        <p:spPr>
          <a:xfrm rot="10800000">
            <a:off x="6591301" y="5341226"/>
            <a:ext cx="457201" cy="381000"/>
          </a:xfrm>
          <a:custGeom>
            <a:avLst/>
            <a:gdLst>
              <a:gd name="connsiteX0" fmla="*/ 0 w 380999"/>
              <a:gd name="connsiteY0" fmla="*/ 91440 h 457200"/>
              <a:gd name="connsiteX1" fmla="*/ 190500 w 380999"/>
              <a:gd name="connsiteY1" fmla="*/ 91440 h 457200"/>
              <a:gd name="connsiteX2" fmla="*/ 190500 w 380999"/>
              <a:gd name="connsiteY2" fmla="*/ 0 h 457200"/>
              <a:gd name="connsiteX3" fmla="*/ 380999 w 380999"/>
              <a:gd name="connsiteY3" fmla="*/ 228600 h 457200"/>
              <a:gd name="connsiteX4" fmla="*/ 190500 w 380999"/>
              <a:gd name="connsiteY4" fmla="*/ 457200 h 457200"/>
              <a:gd name="connsiteX5" fmla="*/ 190500 w 380999"/>
              <a:gd name="connsiteY5" fmla="*/ 365760 h 457200"/>
              <a:gd name="connsiteX6" fmla="*/ 0 w 380999"/>
              <a:gd name="connsiteY6" fmla="*/ 365760 h 457200"/>
              <a:gd name="connsiteX7" fmla="*/ 0 w 380999"/>
              <a:gd name="connsiteY7" fmla="*/ 9144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999" h="457200">
                <a:moveTo>
                  <a:pt x="304799" y="1"/>
                </a:moveTo>
                <a:lnTo>
                  <a:pt x="304799" y="228601"/>
                </a:lnTo>
                <a:lnTo>
                  <a:pt x="380999" y="228601"/>
                </a:lnTo>
                <a:lnTo>
                  <a:pt x="190500" y="457199"/>
                </a:lnTo>
                <a:lnTo>
                  <a:pt x="0" y="228601"/>
                </a:lnTo>
                <a:lnTo>
                  <a:pt x="76200" y="228601"/>
                </a:lnTo>
                <a:lnTo>
                  <a:pt x="76200" y="1"/>
                </a:lnTo>
                <a:lnTo>
                  <a:pt x="304799" y="1"/>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1441" tIns="0" rIns="91440" bIns="114301" numCol="1" spcCol="1270" anchor="ctr" anchorCtr="0">
            <a:noAutofit/>
          </a:bodyPr>
          <a:lstStyle/>
          <a:p>
            <a:pPr lvl="0" algn="ctr" defTabSz="711200">
              <a:lnSpc>
                <a:spcPct val="90000"/>
              </a:lnSpc>
              <a:spcBef>
                <a:spcPct val="0"/>
              </a:spcBef>
              <a:spcAft>
                <a:spcPct val="35000"/>
              </a:spcAft>
            </a:pPr>
            <a:endParaRPr lang="en-US" sz="1600" kern="1200"/>
          </a:p>
        </p:txBody>
      </p:sp>
      <p:sp>
        <p:nvSpPr>
          <p:cNvPr id="15" name="Freeform 14"/>
          <p:cNvSpPr/>
          <p:nvPr/>
        </p:nvSpPr>
        <p:spPr>
          <a:xfrm>
            <a:off x="5905501" y="4261727"/>
            <a:ext cx="1828800" cy="1016000"/>
          </a:xfrm>
          <a:custGeom>
            <a:avLst/>
            <a:gdLst>
              <a:gd name="connsiteX0" fmla="*/ 0 w 1828800"/>
              <a:gd name="connsiteY0" fmla="*/ 101600 h 1016000"/>
              <a:gd name="connsiteX1" fmla="*/ 101600 w 1828800"/>
              <a:gd name="connsiteY1" fmla="*/ 0 h 1016000"/>
              <a:gd name="connsiteX2" fmla="*/ 1727200 w 1828800"/>
              <a:gd name="connsiteY2" fmla="*/ 0 h 1016000"/>
              <a:gd name="connsiteX3" fmla="*/ 1828800 w 1828800"/>
              <a:gd name="connsiteY3" fmla="*/ 101600 h 1016000"/>
              <a:gd name="connsiteX4" fmla="*/ 1828800 w 1828800"/>
              <a:gd name="connsiteY4" fmla="*/ 914400 h 1016000"/>
              <a:gd name="connsiteX5" fmla="*/ 1727200 w 1828800"/>
              <a:gd name="connsiteY5" fmla="*/ 1016000 h 1016000"/>
              <a:gd name="connsiteX6" fmla="*/ 101600 w 1828800"/>
              <a:gd name="connsiteY6" fmla="*/ 1016000 h 1016000"/>
              <a:gd name="connsiteX7" fmla="*/ 0 w 1828800"/>
              <a:gd name="connsiteY7" fmla="*/ 914400 h 1016000"/>
              <a:gd name="connsiteX8" fmla="*/ 0 w 1828800"/>
              <a:gd name="connsiteY8" fmla="*/ 10160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28800" h="1016000">
                <a:moveTo>
                  <a:pt x="0" y="101600"/>
                </a:moveTo>
                <a:cubicBezTo>
                  <a:pt x="0" y="45488"/>
                  <a:pt x="45488" y="0"/>
                  <a:pt x="101600" y="0"/>
                </a:cubicBezTo>
                <a:lnTo>
                  <a:pt x="1727200" y="0"/>
                </a:lnTo>
                <a:cubicBezTo>
                  <a:pt x="1783312" y="0"/>
                  <a:pt x="1828800" y="45488"/>
                  <a:pt x="1828800" y="101600"/>
                </a:cubicBezTo>
                <a:lnTo>
                  <a:pt x="1828800" y="914400"/>
                </a:lnTo>
                <a:cubicBezTo>
                  <a:pt x="1828800" y="970512"/>
                  <a:pt x="1783312" y="1016000"/>
                  <a:pt x="1727200" y="1016000"/>
                </a:cubicBezTo>
                <a:lnTo>
                  <a:pt x="101600" y="1016000"/>
                </a:lnTo>
                <a:cubicBezTo>
                  <a:pt x="45488" y="1016000"/>
                  <a:pt x="0" y="970512"/>
                  <a:pt x="0" y="914400"/>
                </a:cubicBezTo>
                <a:lnTo>
                  <a:pt x="0" y="101600"/>
                </a:lnTo>
                <a:close/>
              </a:path>
            </a:pathLst>
          </a:custGeom>
          <a:solidFill>
            <a:schemeClr val="accent4">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05958" tIns="105958" rIns="105958" bIns="105958" numCol="1" spcCol="1270" anchor="ctr" anchorCtr="0">
            <a:noAutofit/>
          </a:bodyPr>
          <a:lstStyle/>
          <a:p>
            <a:pPr lvl="0" algn="ctr" defTabSz="889000">
              <a:lnSpc>
                <a:spcPct val="90000"/>
              </a:lnSpc>
              <a:spcBef>
                <a:spcPct val="0"/>
              </a:spcBef>
              <a:spcAft>
                <a:spcPct val="35000"/>
              </a:spcAft>
            </a:pPr>
            <a:r>
              <a:rPr lang="en-US" sz="2000" kern="1200" dirty="0" smtClean="0"/>
              <a:t>Observe other agents</a:t>
            </a:r>
            <a:endParaRPr lang="en-US" sz="2000" kern="1200" dirty="0"/>
          </a:p>
        </p:txBody>
      </p:sp>
      <p:sp>
        <p:nvSpPr>
          <p:cNvPr id="16" name="Freeform 15"/>
          <p:cNvSpPr/>
          <p:nvPr/>
        </p:nvSpPr>
        <p:spPr>
          <a:xfrm rot="5400000">
            <a:off x="5444196" y="4579227"/>
            <a:ext cx="457201" cy="381000"/>
          </a:xfrm>
          <a:custGeom>
            <a:avLst/>
            <a:gdLst>
              <a:gd name="connsiteX0" fmla="*/ 0 w 380999"/>
              <a:gd name="connsiteY0" fmla="*/ 91440 h 457200"/>
              <a:gd name="connsiteX1" fmla="*/ 190500 w 380999"/>
              <a:gd name="connsiteY1" fmla="*/ 91440 h 457200"/>
              <a:gd name="connsiteX2" fmla="*/ 190500 w 380999"/>
              <a:gd name="connsiteY2" fmla="*/ 0 h 457200"/>
              <a:gd name="connsiteX3" fmla="*/ 380999 w 380999"/>
              <a:gd name="connsiteY3" fmla="*/ 228600 h 457200"/>
              <a:gd name="connsiteX4" fmla="*/ 190500 w 380999"/>
              <a:gd name="connsiteY4" fmla="*/ 457200 h 457200"/>
              <a:gd name="connsiteX5" fmla="*/ 190500 w 380999"/>
              <a:gd name="connsiteY5" fmla="*/ 365760 h 457200"/>
              <a:gd name="connsiteX6" fmla="*/ 0 w 380999"/>
              <a:gd name="connsiteY6" fmla="*/ 365760 h 457200"/>
              <a:gd name="connsiteX7" fmla="*/ 0 w 380999"/>
              <a:gd name="connsiteY7" fmla="*/ 91440 h 457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80999" h="457200">
                <a:moveTo>
                  <a:pt x="304799" y="1"/>
                </a:moveTo>
                <a:lnTo>
                  <a:pt x="304799" y="228601"/>
                </a:lnTo>
                <a:lnTo>
                  <a:pt x="380999" y="228601"/>
                </a:lnTo>
                <a:lnTo>
                  <a:pt x="190500" y="457199"/>
                </a:lnTo>
                <a:lnTo>
                  <a:pt x="0" y="228601"/>
                </a:lnTo>
                <a:lnTo>
                  <a:pt x="76200" y="228601"/>
                </a:lnTo>
                <a:lnTo>
                  <a:pt x="76200" y="1"/>
                </a:lnTo>
                <a:lnTo>
                  <a:pt x="304799" y="1"/>
                </a:lnTo>
                <a:close/>
              </a:path>
            </a:pathLst>
          </a:cu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91441" tIns="0" rIns="91440" bIns="114301" numCol="1" spcCol="1270" anchor="ctr" anchorCtr="0">
            <a:noAutofit/>
          </a:bodyPr>
          <a:lstStyle/>
          <a:p>
            <a:pPr lvl="0" algn="ctr" defTabSz="711200">
              <a:lnSpc>
                <a:spcPct val="90000"/>
              </a:lnSpc>
              <a:spcBef>
                <a:spcPct val="0"/>
              </a:spcBef>
              <a:spcAft>
                <a:spcPct val="35000"/>
              </a:spcAft>
            </a:pPr>
            <a:endParaRPr lang="en-US" sz="1600" kern="1200"/>
          </a:p>
        </p:txBody>
      </p:sp>
    </p:spTree>
    <p:extLst>
      <p:ext uri="{BB962C8B-B14F-4D97-AF65-F5344CB8AC3E}">
        <p14:creationId xmlns:p14="http://schemas.microsoft.com/office/powerpoint/2010/main" val="35978217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a:xfrm>
            <a:off x="457200" y="1600201"/>
            <a:ext cx="8229600" cy="5029199"/>
          </a:xfrm>
        </p:spPr>
        <p:txBody>
          <a:bodyPr>
            <a:normAutofit/>
          </a:bodyPr>
          <a:lstStyle/>
          <a:p>
            <a:r>
              <a:rPr lang="en-US" dirty="0" smtClean="0"/>
              <a:t>Calculating the iteration when the agent is known to have optimal policy</a:t>
            </a:r>
          </a:p>
          <a:p>
            <a:endParaRPr lang="en-US" dirty="0"/>
          </a:p>
          <a:p>
            <a:r>
              <a:rPr lang="en-US" dirty="0" smtClean="0"/>
              <a:t>Finding the point when to switch from Inverse Learning to Reinforcement Learning</a:t>
            </a:r>
          </a:p>
          <a:p>
            <a:endParaRPr lang="en-US" dirty="0"/>
          </a:p>
          <a:p>
            <a:r>
              <a:rPr lang="en-US" dirty="0" smtClean="0"/>
              <a:t>Working with the reward function got from observing the expert and rewards obtained from the environment</a:t>
            </a:r>
          </a:p>
          <a:p>
            <a:endParaRPr lang="en-US" dirty="0"/>
          </a:p>
          <a:p>
            <a:r>
              <a:rPr lang="en-US" dirty="0" smtClean="0"/>
              <a:t>Finding a method to observe other agents and “experts”.</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0476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b="1" dirty="0" smtClean="0"/>
              <a:t>Reinforcement Learning</a:t>
            </a:r>
          </a:p>
          <a:p>
            <a:endParaRPr lang="en-US" dirty="0" smtClean="0">
              <a:solidFill>
                <a:schemeClr val="accent2">
                  <a:lumMod val="75000"/>
                </a:schemeClr>
              </a:solidFill>
            </a:endParaRPr>
          </a:p>
          <a:p>
            <a:r>
              <a:rPr lang="en-US" dirty="0" smtClean="0">
                <a:solidFill>
                  <a:schemeClr val="accent2">
                    <a:lumMod val="75000"/>
                  </a:schemeClr>
                </a:solidFill>
              </a:rPr>
              <a:t>Problem Statement</a:t>
            </a:r>
          </a:p>
          <a:p>
            <a:endParaRPr lang="en-US" dirty="0" smtClean="0">
              <a:solidFill>
                <a:schemeClr val="accent2">
                  <a:lumMod val="75000"/>
                </a:schemeClr>
              </a:solidFill>
            </a:endParaRPr>
          </a:p>
          <a:p>
            <a:r>
              <a:rPr lang="en-US" dirty="0" smtClean="0">
                <a:solidFill>
                  <a:schemeClr val="accent2">
                    <a:lumMod val="75000"/>
                  </a:schemeClr>
                </a:solidFill>
              </a:rPr>
              <a:t>Proposed Method</a:t>
            </a:r>
          </a:p>
          <a:p>
            <a:endParaRPr lang="en-US" dirty="0" smtClean="0">
              <a:solidFill>
                <a:schemeClr val="accent2">
                  <a:lumMod val="75000"/>
                </a:schemeClr>
              </a:solidFill>
            </a:endParaRPr>
          </a:p>
          <a:p>
            <a:r>
              <a:rPr lang="en-US" dirty="0" smtClean="0">
                <a:solidFill>
                  <a:schemeClr val="accent2">
                    <a:lumMod val="75000"/>
                  </a:schemeClr>
                </a:solidFill>
              </a:rPr>
              <a:t>Conclusions</a:t>
            </a:r>
          </a:p>
          <a:p>
            <a:endParaRPr lang="en-US" dirty="0" smtClean="0"/>
          </a:p>
          <a:p>
            <a:endParaRPr lang="en-US" dirty="0"/>
          </a:p>
        </p:txBody>
      </p:sp>
    </p:spTree>
    <p:extLst>
      <p:ext uri="{BB962C8B-B14F-4D97-AF65-F5344CB8AC3E}">
        <p14:creationId xmlns:p14="http://schemas.microsoft.com/office/powerpoint/2010/main" val="1074688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 Metrics</a:t>
            </a:r>
            <a:endParaRPr lang="en-US" dirty="0"/>
          </a:p>
        </p:txBody>
      </p:sp>
      <p:sp>
        <p:nvSpPr>
          <p:cNvPr id="3" name="Content Placeholder 2"/>
          <p:cNvSpPr>
            <a:spLocks noGrp="1"/>
          </p:cNvSpPr>
          <p:nvPr>
            <p:ph idx="1"/>
          </p:nvPr>
        </p:nvSpPr>
        <p:spPr>
          <a:xfrm>
            <a:off x="457200" y="1600201"/>
            <a:ext cx="8229600" cy="5029199"/>
          </a:xfrm>
        </p:spPr>
        <p:txBody>
          <a:bodyPr>
            <a:normAutofit/>
          </a:bodyPr>
          <a:lstStyle/>
          <a:p>
            <a:r>
              <a:rPr lang="en-US" dirty="0" smtClean="0"/>
              <a:t>The metrics will be evaluated against the known methods</a:t>
            </a:r>
          </a:p>
          <a:p>
            <a:endParaRPr lang="en-US" dirty="0"/>
          </a:p>
          <a:p>
            <a:r>
              <a:rPr lang="en-US" dirty="0" smtClean="0"/>
              <a:t>Metrics are:</a:t>
            </a:r>
          </a:p>
          <a:p>
            <a:pPr marL="457200" indent="-457200">
              <a:buFont typeface="+mj-lt"/>
              <a:buAutoNum type="arabicPeriod"/>
            </a:pPr>
            <a:r>
              <a:rPr lang="en-US" dirty="0" smtClean="0"/>
              <a:t>Number of states generated</a:t>
            </a:r>
          </a:p>
          <a:p>
            <a:pPr marL="457200" indent="-457200">
              <a:buFont typeface="+mj-lt"/>
              <a:buAutoNum type="arabicPeriod"/>
            </a:pPr>
            <a:r>
              <a:rPr lang="en-US" dirty="0" smtClean="0"/>
              <a:t>Number of iterations required to reach optimal policy</a:t>
            </a:r>
          </a:p>
          <a:p>
            <a:pPr marL="457200" indent="-457200">
              <a:buFont typeface="+mj-lt"/>
              <a:buAutoNum type="arabicPeriod"/>
            </a:pPr>
            <a:r>
              <a:rPr lang="en-US" dirty="0" smtClean="0"/>
              <a:t>Rewards in terms of points earned (in the game)</a:t>
            </a:r>
          </a:p>
          <a:p>
            <a:pPr marL="457200" indent="-457200">
              <a:buFont typeface="+mj-lt"/>
              <a:buAutoNum type="arabicPeriod"/>
            </a:pPr>
            <a:r>
              <a:rPr lang="en-US" dirty="0"/>
              <a:t>Rate of Convergence to optimal </a:t>
            </a:r>
            <a:r>
              <a:rPr lang="en-US" dirty="0" smtClean="0"/>
              <a:t>Policy</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2660041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endParaRPr lang="en-US" dirty="0" smtClean="0">
              <a:solidFill>
                <a:schemeClr val="accent2">
                  <a:lumMod val="75000"/>
                </a:schemeClr>
              </a:solidFill>
            </a:endParaRPr>
          </a:p>
          <a:p>
            <a:r>
              <a:rPr lang="en-US" dirty="0" smtClean="0">
                <a:solidFill>
                  <a:schemeClr val="accent2">
                    <a:lumMod val="75000"/>
                  </a:schemeClr>
                </a:solidFill>
              </a:rPr>
              <a:t>Reinforcement </a:t>
            </a:r>
            <a:r>
              <a:rPr lang="en-US" dirty="0">
                <a:solidFill>
                  <a:schemeClr val="accent2">
                    <a:lumMod val="75000"/>
                  </a:schemeClr>
                </a:solidFill>
              </a:rPr>
              <a:t>Learning</a:t>
            </a:r>
          </a:p>
          <a:p>
            <a:pPr marL="0" indent="0">
              <a:buNone/>
            </a:pPr>
            <a:endParaRPr lang="en-US" dirty="0" smtClean="0">
              <a:solidFill>
                <a:schemeClr val="accent2">
                  <a:lumMod val="75000"/>
                </a:schemeClr>
              </a:solidFill>
            </a:endParaRPr>
          </a:p>
          <a:p>
            <a:r>
              <a:rPr lang="en-US" dirty="0" smtClean="0">
                <a:solidFill>
                  <a:schemeClr val="accent2">
                    <a:lumMod val="75000"/>
                  </a:schemeClr>
                </a:solidFill>
              </a:rPr>
              <a:t>Problem Statement</a:t>
            </a:r>
          </a:p>
          <a:p>
            <a:pPr marL="0" indent="0">
              <a:buNone/>
            </a:pPr>
            <a:endParaRPr lang="en-US" dirty="0" smtClean="0">
              <a:solidFill>
                <a:schemeClr val="accent2">
                  <a:lumMod val="75000"/>
                </a:schemeClr>
              </a:solidFill>
            </a:endParaRPr>
          </a:p>
          <a:p>
            <a:r>
              <a:rPr lang="en-US" dirty="0" smtClean="0">
                <a:solidFill>
                  <a:schemeClr val="accent2">
                    <a:lumMod val="75000"/>
                  </a:schemeClr>
                </a:solidFill>
              </a:rPr>
              <a:t>Proposed Method</a:t>
            </a:r>
          </a:p>
          <a:p>
            <a:endParaRPr lang="en-US" b="1" dirty="0" smtClean="0"/>
          </a:p>
          <a:p>
            <a:r>
              <a:rPr lang="en-US" b="1" dirty="0" smtClean="0"/>
              <a:t>Conclusions</a:t>
            </a:r>
            <a:endParaRPr lang="en-US" dirty="0">
              <a:solidFill>
                <a:schemeClr val="accent2">
                  <a:lumMod val="75000"/>
                </a:schemeClr>
              </a:solidFill>
            </a:endParaRPr>
          </a:p>
          <a:p>
            <a:endParaRPr lang="en-US" dirty="0" smtClean="0"/>
          </a:p>
          <a:p>
            <a:endParaRPr lang="en-US" dirty="0"/>
          </a:p>
        </p:txBody>
      </p:sp>
    </p:spTree>
    <p:extLst>
      <p:ext uri="{BB962C8B-B14F-4D97-AF65-F5344CB8AC3E}">
        <p14:creationId xmlns:p14="http://schemas.microsoft.com/office/powerpoint/2010/main" val="31701163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57200" y="1600201"/>
            <a:ext cx="8229600" cy="5029199"/>
          </a:xfrm>
        </p:spPr>
        <p:txBody>
          <a:bodyPr>
            <a:normAutofit/>
          </a:bodyPr>
          <a:lstStyle/>
          <a:p>
            <a:r>
              <a:rPr lang="en-US" dirty="0" smtClean="0"/>
              <a:t>We can use Inverse reinforcement learning with reinforcement learning methods to speed up the learning time required for bots.</a:t>
            </a:r>
          </a:p>
          <a:p>
            <a:endParaRPr lang="en-US" dirty="0"/>
          </a:p>
          <a:p>
            <a:r>
              <a:rPr lang="en-US" dirty="0" smtClean="0"/>
              <a:t>Improve bot reward functions over time.</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498564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1"/>
            <a:ext cx="8229600" cy="5029199"/>
          </a:xfrm>
        </p:spPr>
        <p:txBody>
          <a:bodyPr>
            <a:normAutofit fontScale="92500" lnSpcReduction="10000"/>
          </a:bodyPr>
          <a:lstStyle/>
          <a:p>
            <a:pPr marL="457200" indent="-457200">
              <a:buFont typeface="+mj-lt"/>
              <a:buAutoNum type="arabicPeriod"/>
            </a:pPr>
            <a:r>
              <a:rPr lang="en-US" sz="2400" b="0" i="0" kern="1200" dirty="0" smtClean="0">
                <a:solidFill>
                  <a:schemeClr val="tx2"/>
                </a:solidFill>
                <a:effectLst/>
                <a:latin typeface="+mn-lt"/>
                <a:ea typeface="+mn-ea"/>
                <a:cs typeface="+mn-cs"/>
              </a:rPr>
              <a:t>R Bellman, </a:t>
            </a:r>
            <a:r>
              <a:rPr lang="en-US" sz="2400" b="0" i="1" kern="1200" dirty="0" smtClean="0">
                <a:solidFill>
                  <a:schemeClr val="tx2"/>
                </a:solidFill>
                <a:effectLst/>
                <a:latin typeface="+mn-lt"/>
                <a:ea typeface="+mn-ea"/>
                <a:cs typeface="+mn-cs"/>
              </a:rPr>
              <a:t>On the Theory of Dynamic Programming</a:t>
            </a:r>
            <a:r>
              <a:rPr lang="en-US" sz="2400" b="0" i="0" kern="1200" dirty="0" smtClean="0">
                <a:solidFill>
                  <a:schemeClr val="tx2"/>
                </a:solidFill>
                <a:effectLst/>
                <a:latin typeface="+mn-lt"/>
                <a:ea typeface="+mn-ea"/>
                <a:cs typeface="+mn-cs"/>
              </a:rPr>
              <a:t>, Proceedings of the National Academy of Sciences, 1952</a:t>
            </a:r>
          </a:p>
          <a:p>
            <a:pPr marL="457200" indent="-457200">
              <a:buFont typeface="+mj-lt"/>
              <a:buAutoNum type="arabicPeriod"/>
            </a:pPr>
            <a:endParaRPr lang="en-US" sz="2400" b="0" i="0" kern="1200" dirty="0" smtClean="0">
              <a:solidFill>
                <a:schemeClr val="tx2"/>
              </a:solidFill>
              <a:effectLst/>
              <a:latin typeface="+mn-lt"/>
              <a:ea typeface="+mn-ea"/>
              <a:cs typeface="+mn-cs"/>
            </a:endParaRPr>
          </a:p>
          <a:p>
            <a:pPr marL="457200" indent="-457200">
              <a:buFont typeface="+mj-lt"/>
              <a:buAutoNum type="arabicPeriod"/>
            </a:pPr>
            <a:r>
              <a:rPr lang="en-US" dirty="0" smtClean="0"/>
              <a:t>Adrian K. </a:t>
            </a:r>
            <a:r>
              <a:rPr lang="en-US" dirty="0" err="1" smtClean="0"/>
              <a:t>Agogino</a:t>
            </a:r>
            <a:r>
              <a:rPr lang="en-US" dirty="0" smtClean="0"/>
              <a:t> and </a:t>
            </a:r>
            <a:r>
              <a:rPr lang="en-US" dirty="0" err="1" smtClean="0"/>
              <a:t>Kagan</a:t>
            </a:r>
            <a:r>
              <a:rPr lang="en-US" dirty="0" smtClean="0"/>
              <a:t> Turner, QUICK</a:t>
            </a:r>
            <a:r>
              <a:rPr lang="en-US" sz="2400" b="0" i="0" kern="1200" baseline="0" dirty="0" smtClean="0">
                <a:solidFill>
                  <a:schemeClr val="tx2"/>
                </a:solidFill>
                <a:effectLst/>
                <a:latin typeface="+mn-lt"/>
                <a:ea typeface="+mn-ea"/>
                <a:cs typeface="+mn-cs"/>
              </a:rPr>
              <a:t>ER Q-Learning in Multi-agent systems.</a:t>
            </a:r>
          </a:p>
          <a:p>
            <a:pPr marL="457200" indent="-457200">
              <a:buFont typeface="+mj-lt"/>
              <a:buAutoNum type="arabicPeriod"/>
            </a:pPr>
            <a:endParaRPr lang="en-US" sz="2400" b="0" i="0" kern="1200" dirty="0" smtClean="0">
              <a:solidFill>
                <a:schemeClr val="tx2"/>
              </a:solidFill>
              <a:effectLst/>
              <a:latin typeface="+mn-lt"/>
              <a:ea typeface="+mn-ea"/>
              <a:cs typeface="+mn-cs"/>
            </a:endParaRPr>
          </a:p>
          <a:p>
            <a:pPr marL="457200" indent="-457200">
              <a:buFont typeface="+mj-lt"/>
              <a:buAutoNum type="arabicPeriod"/>
            </a:pPr>
            <a:r>
              <a:rPr lang="en-US" dirty="0" err="1" smtClean="0"/>
              <a:t>Lihong</a:t>
            </a:r>
            <a:r>
              <a:rPr lang="en-US" dirty="0" smtClean="0"/>
              <a:t> Li, </a:t>
            </a:r>
            <a:r>
              <a:rPr lang="en-US" dirty="0" err="1" smtClean="0"/>
              <a:t>Micheal</a:t>
            </a:r>
            <a:r>
              <a:rPr lang="en-US" dirty="0" smtClean="0"/>
              <a:t> L. Littman, Christopher R. </a:t>
            </a:r>
            <a:r>
              <a:rPr lang="en-US" dirty="0" err="1" smtClean="0"/>
              <a:t>Mansley</a:t>
            </a:r>
            <a:r>
              <a:rPr lang="en-US" dirty="0" smtClean="0"/>
              <a:t>, Online Exploration in Least –</a:t>
            </a:r>
            <a:r>
              <a:rPr lang="en-US" baseline="0" dirty="0" smtClean="0"/>
              <a:t> Squares policy Iteration.</a:t>
            </a:r>
          </a:p>
          <a:p>
            <a:pPr marL="457200" indent="-457200">
              <a:buFont typeface="+mj-lt"/>
              <a:buAutoNum type="arabicPeriod"/>
            </a:pPr>
            <a:endParaRPr lang="en-US" baseline="0" dirty="0" smtClean="0"/>
          </a:p>
          <a:p>
            <a:pPr marL="457200" indent="-457200">
              <a:buFont typeface="+mj-lt"/>
              <a:buAutoNum type="arabicPeriod"/>
            </a:pPr>
            <a:r>
              <a:rPr lang="en-US" dirty="0" err="1" smtClean="0"/>
              <a:t>La¨etitia</a:t>
            </a:r>
            <a:r>
              <a:rPr lang="en-US" dirty="0" smtClean="0"/>
              <a:t> </a:t>
            </a:r>
            <a:r>
              <a:rPr lang="en-US" dirty="0" err="1" smtClean="0"/>
              <a:t>Matignon</a:t>
            </a:r>
            <a:r>
              <a:rPr lang="en-US" dirty="0" smtClean="0"/>
              <a:t>, Guillaume J. Laurent and Nadine Le Fort-</a:t>
            </a:r>
            <a:r>
              <a:rPr lang="en-US" dirty="0" err="1" smtClean="0"/>
              <a:t>Piat</a:t>
            </a:r>
            <a:r>
              <a:rPr lang="en-US" dirty="0" smtClean="0"/>
              <a:t>, A study of FMQ heuristic in cooperative multi-agent games</a:t>
            </a:r>
          </a:p>
          <a:p>
            <a:pPr marL="457200" indent="-457200">
              <a:buFont typeface="+mj-lt"/>
              <a:buAutoNum type="arabicPeriod"/>
            </a:pPr>
            <a:endParaRPr lang="en-US" dirty="0" smtClean="0"/>
          </a:p>
          <a:p>
            <a:pPr marL="457200" indent="-457200">
              <a:buFont typeface="+mj-lt"/>
              <a:buAutoNum type="arabicPeriod"/>
            </a:pPr>
            <a:r>
              <a:rPr lang="en-US" dirty="0" smtClean="0"/>
              <a:t>Acknowledgement to Prof. Tim Oates for helping with the literature survey.</a:t>
            </a:r>
          </a:p>
          <a:p>
            <a:endParaRPr lang="en-US" dirty="0" smtClean="0"/>
          </a:p>
          <a:p>
            <a:endParaRPr lang="en-US" dirty="0" smtClean="0"/>
          </a:p>
        </p:txBody>
      </p:sp>
    </p:spTree>
    <p:extLst>
      <p:ext uri="{BB962C8B-B14F-4D97-AF65-F5344CB8AC3E}">
        <p14:creationId xmlns:p14="http://schemas.microsoft.com/office/powerpoint/2010/main" val="14748854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2050" name="Picture 2" descr="C:\Program Files\Microsoft Office\MEDIA\CAGCAT10\j0286034.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2819400"/>
            <a:ext cx="2832865" cy="2728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0496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Reinforcement Learning?</a:t>
            </a:r>
            <a:endParaRPr lang="en-US" dirty="0"/>
          </a:p>
        </p:txBody>
      </p:sp>
      <p:sp>
        <p:nvSpPr>
          <p:cNvPr id="3" name="Content Placeholder 2"/>
          <p:cNvSpPr>
            <a:spLocks noGrp="1"/>
          </p:cNvSpPr>
          <p:nvPr>
            <p:ph idx="1"/>
          </p:nvPr>
        </p:nvSpPr>
        <p:spPr>
          <a:xfrm>
            <a:off x="381000" y="1726812"/>
            <a:ext cx="8305800" cy="4525963"/>
          </a:xfrm>
        </p:spPr>
        <p:txBody>
          <a:bodyPr>
            <a:normAutofit/>
          </a:bodyPr>
          <a:lstStyle/>
          <a:p>
            <a:r>
              <a:rPr lang="en-US" dirty="0" smtClean="0"/>
              <a:t>Method for learning by experience</a:t>
            </a:r>
          </a:p>
          <a:p>
            <a:endParaRPr lang="en-US" dirty="0" smtClean="0"/>
          </a:p>
          <a:p>
            <a:r>
              <a:rPr lang="en-US" dirty="0" smtClean="0"/>
              <a:t>There agent or bot learns by interacting with the environment.</a:t>
            </a:r>
          </a:p>
          <a:p>
            <a:endParaRPr lang="en-US" dirty="0" smtClean="0"/>
          </a:p>
          <a:p>
            <a:r>
              <a:rPr lang="en-US" dirty="0" smtClean="0"/>
              <a:t>There is reward attached for action taken in a particular state.</a:t>
            </a:r>
          </a:p>
          <a:p>
            <a:endParaRPr lang="en-US" dirty="0" smtClean="0"/>
          </a:p>
          <a:p>
            <a:r>
              <a:rPr lang="en-US" dirty="0" smtClean="0"/>
              <a:t>GOAL : MAXIMIZE THE REWARD</a:t>
            </a:r>
          </a:p>
          <a:p>
            <a:endParaRPr lang="en-US" dirty="0" smtClean="0"/>
          </a:p>
          <a:p>
            <a:endParaRPr lang="en-US" dirty="0"/>
          </a:p>
        </p:txBody>
      </p:sp>
    </p:spTree>
    <p:extLst>
      <p:ext uri="{BB962C8B-B14F-4D97-AF65-F5344CB8AC3E}">
        <p14:creationId xmlns:p14="http://schemas.microsoft.com/office/powerpoint/2010/main" val="41403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Bellman Equation (RL in a bit more detail)</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sz="2400" b="0" i="0" kern="1200" dirty="0" smtClean="0">
                    <a:solidFill>
                      <a:schemeClr val="tx2"/>
                    </a:solidFill>
                    <a:effectLst/>
                    <a:latin typeface="+mn-lt"/>
                    <a:ea typeface="+mn-ea"/>
                    <a:cs typeface="+mn-cs"/>
                  </a:rPr>
                  <a:t>Principle of Optimality: An optimal policy has the property that whatever the initial state and initial decision are, the remaining decisions must constitute an optimal policy with regard to the state resulting from the first decision</a:t>
                </a:r>
                <a:r>
                  <a:rPr lang="en-US" sz="2400" b="0" i="0" kern="1200" baseline="0" dirty="0" smtClean="0">
                    <a:solidFill>
                      <a:schemeClr val="tx2"/>
                    </a:solidFill>
                    <a:effectLst/>
                    <a:latin typeface="+mn-lt"/>
                    <a:ea typeface="+mn-ea"/>
                    <a:cs typeface="+mn-cs"/>
                  </a:rPr>
                  <a:t> [1]</a:t>
                </a:r>
              </a:p>
              <a:p>
                <a:endParaRPr lang="en-US" sz="2400" b="0" i="0" kern="1200" baseline="0" dirty="0" smtClean="0">
                  <a:solidFill>
                    <a:schemeClr val="tx2"/>
                  </a:solidFill>
                  <a:effectLst/>
                  <a:latin typeface="+mn-lt"/>
                  <a:ea typeface="+mn-ea"/>
                  <a:cs typeface="+mn-cs"/>
                </a:endParaRPr>
              </a:p>
              <a:p>
                <a14:m>
                  <m:oMath xmlns:m="http://schemas.openxmlformats.org/officeDocument/2006/math">
                    <m:r>
                      <a:rPr lang="en-US" sz="2400" b="0" i="1" kern="1200" baseline="0" smtClean="0">
                        <a:solidFill>
                          <a:schemeClr val="tx2"/>
                        </a:solidFill>
                        <a:effectLst/>
                        <a:latin typeface="Cambria Math"/>
                        <a:ea typeface="+mn-ea"/>
                        <a:cs typeface="+mn-cs"/>
                      </a:rPr>
                      <m:t>𝑈</m:t>
                    </m:r>
                    <m:d>
                      <m:dPr>
                        <m:ctrlPr>
                          <a:rPr lang="en-US" sz="2400" b="0" i="1" kern="1200" baseline="0" smtClean="0">
                            <a:solidFill>
                              <a:schemeClr val="tx2"/>
                            </a:solidFill>
                            <a:effectLst/>
                            <a:latin typeface="Cambria Math"/>
                            <a:ea typeface="+mn-ea"/>
                            <a:cs typeface="+mn-cs"/>
                          </a:rPr>
                        </m:ctrlPr>
                      </m:dPr>
                      <m:e>
                        <m:r>
                          <a:rPr lang="en-US" sz="2400" b="0" i="1" kern="1200" baseline="0" smtClean="0">
                            <a:solidFill>
                              <a:schemeClr val="tx2"/>
                            </a:solidFill>
                            <a:effectLst/>
                            <a:latin typeface="Cambria Math"/>
                            <a:ea typeface="+mn-ea"/>
                            <a:cs typeface="+mn-cs"/>
                          </a:rPr>
                          <m:t>𝑠</m:t>
                        </m:r>
                      </m:e>
                    </m:d>
                    <m:r>
                      <a:rPr lang="en-US" sz="2400" b="0" i="1" kern="1200" baseline="0" smtClean="0">
                        <a:solidFill>
                          <a:schemeClr val="tx2"/>
                        </a:solidFill>
                        <a:effectLst/>
                        <a:latin typeface="Cambria Math"/>
                        <a:ea typeface="+mn-ea"/>
                        <a:cs typeface="+mn-cs"/>
                      </a:rPr>
                      <m:t>=</m:t>
                    </m:r>
                    <m:r>
                      <a:rPr lang="en-US" sz="2400" b="0" i="1" kern="1200" baseline="0" smtClean="0">
                        <a:solidFill>
                          <a:schemeClr val="tx2"/>
                        </a:solidFill>
                        <a:effectLst/>
                        <a:latin typeface="Cambria Math"/>
                        <a:ea typeface="+mn-ea"/>
                        <a:cs typeface="+mn-cs"/>
                      </a:rPr>
                      <m:t>𝑅</m:t>
                    </m:r>
                    <m:d>
                      <m:dPr>
                        <m:ctrlPr>
                          <a:rPr lang="en-US" sz="2400" b="0" i="1" kern="1200" baseline="0" smtClean="0">
                            <a:solidFill>
                              <a:schemeClr val="tx2"/>
                            </a:solidFill>
                            <a:effectLst/>
                            <a:latin typeface="Cambria Math"/>
                            <a:ea typeface="+mn-ea"/>
                            <a:cs typeface="+mn-cs"/>
                          </a:rPr>
                        </m:ctrlPr>
                      </m:dPr>
                      <m:e>
                        <m:r>
                          <a:rPr lang="en-US" sz="2400" b="0" i="1" kern="1200" baseline="0" smtClean="0">
                            <a:solidFill>
                              <a:schemeClr val="tx2"/>
                            </a:solidFill>
                            <a:effectLst/>
                            <a:latin typeface="Cambria Math"/>
                            <a:ea typeface="+mn-ea"/>
                            <a:cs typeface="+mn-cs"/>
                          </a:rPr>
                          <m:t>𝑠</m:t>
                        </m:r>
                      </m:e>
                    </m:d>
                    <m:r>
                      <a:rPr lang="en-US" sz="2400" b="0" i="1" kern="1200" baseline="0" smtClean="0">
                        <a:solidFill>
                          <a:schemeClr val="tx2"/>
                        </a:solidFill>
                        <a:effectLst/>
                        <a:latin typeface="Cambria Math"/>
                        <a:ea typeface="+mn-ea"/>
                        <a:cs typeface="+mn-cs"/>
                      </a:rPr>
                      <m:t>+ </m:t>
                    </m:r>
                    <m:nary>
                      <m:naryPr>
                        <m:chr m:val="∑"/>
                        <m:limLoc m:val="subSup"/>
                        <m:supHide m:val="on"/>
                        <m:ctrlPr>
                          <a:rPr lang="en-US" sz="2400" b="0" i="1" kern="1200" baseline="0" smtClean="0">
                            <a:solidFill>
                              <a:schemeClr val="tx2"/>
                            </a:solidFill>
                            <a:effectLst/>
                            <a:latin typeface="Cambria Math"/>
                            <a:ea typeface="+mn-ea"/>
                            <a:cs typeface="+mn-cs"/>
                          </a:rPr>
                        </m:ctrlPr>
                      </m:naryPr>
                      <m:sub>
                        <m:r>
                          <m:rPr>
                            <m:brk m:alnAt="9"/>
                          </m:rPr>
                          <a:rPr lang="en-US" sz="2400" b="0" i="1" kern="1200" baseline="0" smtClean="0">
                            <a:solidFill>
                              <a:schemeClr val="tx2"/>
                            </a:solidFill>
                            <a:effectLst/>
                            <a:latin typeface="Cambria Math"/>
                            <a:ea typeface="+mn-ea"/>
                            <a:cs typeface="+mn-cs"/>
                          </a:rPr>
                          <m:t>𝑆</m:t>
                        </m:r>
                        <m:r>
                          <a:rPr lang="en-US" sz="2400" b="0" i="1" kern="1200" baseline="30000" smtClean="0">
                            <a:solidFill>
                              <a:schemeClr val="tx2"/>
                            </a:solidFill>
                            <a:effectLst/>
                            <a:latin typeface="Cambria Math"/>
                            <a:ea typeface="+mn-ea"/>
                            <a:cs typeface="+mn-cs"/>
                          </a:rPr>
                          <m:t>′</m:t>
                        </m:r>
                      </m:sub>
                      <m:sup/>
                      <m:e>
                        <m:r>
                          <a:rPr lang="en-US" sz="2400" b="0" i="1" kern="1200" baseline="0" smtClean="0">
                            <a:solidFill>
                              <a:schemeClr val="tx2"/>
                            </a:solidFill>
                            <a:effectLst/>
                            <a:latin typeface="Cambria Math"/>
                            <a:ea typeface="+mn-ea"/>
                            <a:cs typeface="+mn-cs"/>
                          </a:rPr>
                          <m:t>𝑇</m:t>
                        </m:r>
                        <m:d>
                          <m:dPr>
                            <m:ctrlPr>
                              <a:rPr lang="en-US" sz="2400" b="0" i="1" kern="1200" baseline="0" smtClean="0">
                                <a:solidFill>
                                  <a:schemeClr val="tx2"/>
                                </a:solidFill>
                                <a:effectLst/>
                                <a:latin typeface="Cambria Math"/>
                                <a:ea typeface="+mn-ea"/>
                                <a:cs typeface="+mn-cs"/>
                              </a:rPr>
                            </m:ctrlPr>
                          </m:dPr>
                          <m:e>
                            <m:r>
                              <a:rPr lang="en-US" sz="2400" b="0" i="1" kern="1200" baseline="0" smtClean="0">
                                <a:solidFill>
                                  <a:schemeClr val="tx2"/>
                                </a:solidFill>
                                <a:effectLst/>
                                <a:latin typeface="Cambria Math"/>
                                <a:ea typeface="+mn-ea"/>
                                <a:cs typeface="+mn-cs"/>
                              </a:rPr>
                              <m:t>𝑠</m:t>
                            </m:r>
                            <m:r>
                              <a:rPr lang="en-US" sz="2400" b="0" i="1" kern="1200" baseline="0" smtClean="0">
                                <a:solidFill>
                                  <a:schemeClr val="tx2"/>
                                </a:solidFill>
                                <a:effectLst/>
                                <a:latin typeface="Cambria Math"/>
                                <a:ea typeface="+mn-ea"/>
                                <a:cs typeface="+mn-cs"/>
                              </a:rPr>
                              <m:t>,</m:t>
                            </m:r>
                            <m:r>
                              <a:rPr lang="en-US" sz="2400" b="0" i="1" kern="1200" baseline="0" smtClean="0">
                                <a:solidFill>
                                  <a:schemeClr val="tx2"/>
                                </a:solidFill>
                                <a:effectLst/>
                                <a:latin typeface="Cambria Math"/>
                                <a:ea typeface="+mn-ea"/>
                                <a:cs typeface="+mn-cs"/>
                              </a:rPr>
                              <m:t>𝑎</m:t>
                            </m:r>
                            <m:r>
                              <a:rPr lang="en-US" sz="2400" b="0" i="1" kern="1200" baseline="0" smtClean="0">
                                <a:solidFill>
                                  <a:schemeClr val="tx2"/>
                                </a:solidFill>
                                <a:effectLst/>
                                <a:latin typeface="Cambria Math"/>
                                <a:ea typeface="+mn-ea"/>
                                <a:cs typeface="+mn-cs"/>
                              </a:rPr>
                              <m:t>,</m:t>
                            </m:r>
                            <m:sSup>
                              <m:sSupPr>
                                <m:ctrlPr>
                                  <a:rPr lang="en-US" sz="2400" b="0" i="1" kern="1200" baseline="0" smtClean="0">
                                    <a:solidFill>
                                      <a:schemeClr val="tx2"/>
                                    </a:solidFill>
                                    <a:effectLst/>
                                    <a:latin typeface="Cambria Math"/>
                                    <a:ea typeface="+mn-ea"/>
                                    <a:cs typeface="+mn-cs"/>
                                  </a:rPr>
                                </m:ctrlPr>
                              </m:sSupPr>
                              <m:e>
                                <m:r>
                                  <a:rPr lang="en-US" sz="2400" b="0" i="1" kern="1200" baseline="0" smtClean="0">
                                    <a:solidFill>
                                      <a:schemeClr val="tx2"/>
                                    </a:solidFill>
                                    <a:effectLst/>
                                    <a:latin typeface="Cambria Math"/>
                                    <a:ea typeface="+mn-ea"/>
                                    <a:cs typeface="+mn-cs"/>
                                  </a:rPr>
                                  <m:t>𝑠</m:t>
                                </m:r>
                              </m:e>
                              <m:sup>
                                <m:r>
                                  <a:rPr lang="en-US" sz="2400" b="0" i="1" kern="1200" baseline="0" smtClean="0">
                                    <a:solidFill>
                                      <a:schemeClr val="tx2"/>
                                    </a:solidFill>
                                    <a:effectLst/>
                                    <a:latin typeface="Cambria Math"/>
                                    <a:ea typeface="+mn-ea"/>
                                    <a:cs typeface="+mn-cs"/>
                                  </a:rPr>
                                  <m:t>′</m:t>
                                </m:r>
                              </m:sup>
                            </m:sSup>
                          </m:e>
                        </m:d>
                        <m:r>
                          <a:rPr lang="en-US" sz="2400" b="0" i="1" kern="1200" baseline="0" smtClean="0">
                            <a:solidFill>
                              <a:schemeClr val="tx2"/>
                            </a:solidFill>
                            <a:effectLst/>
                            <a:latin typeface="Cambria Math"/>
                            <a:ea typeface="+mn-ea"/>
                            <a:cs typeface="+mn-cs"/>
                          </a:rPr>
                          <m:t>𝑈</m:t>
                        </m:r>
                        <m:r>
                          <a:rPr lang="en-US" sz="2400" b="0" i="1" kern="1200" baseline="0" smtClean="0">
                            <a:solidFill>
                              <a:schemeClr val="tx2"/>
                            </a:solidFill>
                            <a:effectLst/>
                            <a:latin typeface="Cambria Math"/>
                            <a:ea typeface="+mn-ea"/>
                            <a:cs typeface="+mn-cs"/>
                          </a:rPr>
                          <m:t>(</m:t>
                        </m:r>
                        <m:r>
                          <a:rPr lang="en-US" sz="2400" b="0" i="1" kern="1200" baseline="0" smtClean="0">
                            <a:solidFill>
                              <a:schemeClr val="tx2"/>
                            </a:solidFill>
                            <a:effectLst/>
                            <a:latin typeface="Cambria Math"/>
                            <a:ea typeface="+mn-ea"/>
                            <a:cs typeface="+mn-cs"/>
                          </a:rPr>
                          <m:t>𝑠</m:t>
                        </m:r>
                        <m:r>
                          <a:rPr lang="en-US" sz="2400" b="0" i="1" kern="1200" baseline="0" smtClean="0">
                            <a:solidFill>
                              <a:schemeClr val="tx2"/>
                            </a:solidFill>
                            <a:effectLst/>
                            <a:latin typeface="Cambria Math"/>
                            <a:ea typeface="+mn-ea"/>
                            <a:cs typeface="+mn-cs"/>
                          </a:rPr>
                          <m:t>)</m:t>
                        </m:r>
                      </m:e>
                    </m:nary>
                  </m:oMath>
                </a14:m>
                <a:endParaRPr lang="en-US" sz="2400" b="0" i="0" kern="1200" baseline="0" dirty="0" smtClean="0">
                  <a:solidFill>
                    <a:schemeClr val="tx2"/>
                  </a:solidFill>
                  <a:effectLst/>
                  <a:latin typeface="+mn-lt"/>
                  <a:ea typeface="+mn-ea"/>
                  <a:cs typeface="+mn-cs"/>
                </a:endParaRPr>
              </a:p>
              <a:p>
                <a:endParaRPr lang="en-US" sz="2400" b="0" i="0" kern="1200" baseline="0" dirty="0" smtClean="0">
                  <a:solidFill>
                    <a:schemeClr val="tx2"/>
                  </a:solidFill>
                  <a:effectLst/>
                  <a:latin typeface="+mn-lt"/>
                  <a:ea typeface="+mn-ea"/>
                  <a:cs typeface="+mn-cs"/>
                </a:endParaRPr>
              </a:p>
              <a:p>
                <a:r>
                  <a:rPr lang="en-US" sz="2400" b="0" i="0" kern="1200" baseline="0" dirty="0" smtClean="0">
                    <a:solidFill>
                      <a:schemeClr val="tx2"/>
                    </a:solidFill>
                    <a:effectLst/>
                    <a:latin typeface="+mn-lt"/>
                    <a:ea typeface="+mn-ea"/>
                    <a:cs typeface="+mn-cs"/>
                  </a:rPr>
                  <a:t>U(s) is Utility</a:t>
                </a:r>
                <a:r>
                  <a:rPr lang="en-US" sz="2400" b="0" i="0" kern="1200" dirty="0" smtClean="0">
                    <a:solidFill>
                      <a:schemeClr val="tx2"/>
                    </a:solidFill>
                    <a:effectLst/>
                    <a:latin typeface="+mn-lt"/>
                    <a:ea typeface="+mn-ea"/>
                    <a:cs typeface="+mn-cs"/>
                  </a:rPr>
                  <a:t> Of a state</a:t>
                </a:r>
              </a:p>
              <a:p>
                <a:r>
                  <a:rPr lang="en-US" baseline="0" dirty="0" smtClean="0"/>
                  <a:t>R(s)</a:t>
                </a:r>
                <a:r>
                  <a:rPr lang="en-US" dirty="0" smtClean="0"/>
                  <a:t> is the reward of the state.</a:t>
                </a:r>
              </a:p>
              <a:p>
                <a:r>
                  <a:rPr lang="en-US" sz="2400" b="0" i="0" kern="1200" baseline="0" dirty="0" smtClean="0">
                    <a:solidFill>
                      <a:schemeClr val="tx2"/>
                    </a:solidFill>
                    <a:effectLst/>
                    <a:latin typeface="+mn-lt"/>
                    <a:ea typeface="+mn-ea"/>
                    <a:cs typeface="+mn-cs"/>
                  </a:rPr>
                  <a:t>T(</a:t>
                </a:r>
                <a:r>
                  <a:rPr lang="en-US" sz="2400" b="0" i="0" kern="1200" baseline="0" dirty="0" err="1" smtClean="0">
                    <a:solidFill>
                      <a:schemeClr val="tx2"/>
                    </a:solidFill>
                    <a:effectLst/>
                    <a:latin typeface="+mn-lt"/>
                    <a:ea typeface="+mn-ea"/>
                    <a:cs typeface="+mn-cs"/>
                  </a:rPr>
                  <a:t>s,a,s</a:t>
                </a:r>
                <a:r>
                  <a:rPr lang="en-US" sz="2400" b="0" i="0" kern="1200" baseline="0" dirty="0" smtClean="0">
                    <a:solidFill>
                      <a:schemeClr val="tx2"/>
                    </a:solidFill>
                    <a:effectLst/>
                    <a:latin typeface="+mn-lt"/>
                    <a:ea typeface="+mn-ea"/>
                    <a:cs typeface="+mn-cs"/>
                  </a:rPr>
                  <a:t>’) is the transition from</a:t>
                </a:r>
                <a:r>
                  <a:rPr lang="en-US" sz="2400" b="0" i="0" kern="1200" dirty="0" smtClean="0">
                    <a:solidFill>
                      <a:schemeClr val="tx2"/>
                    </a:solidFill>
                    <a:effectLst/>
                    <a:latin typeface="+mn-lt"/>
                    <a:ea typeface="+mn-ea"/>
                    <a:cs typeface="+mn-cs"/>
                  </a:rPr>
                  <a:t> s to s’</a:t>
                </a:r>
                <a:endParaRPr lang="en-US" sz="2400" b="0" i="0" kern="1200" baseline="0" dirty="0" smtClean="0">
                  <a:solidFill>
                    <a:schemeClr val="tx2"/>
                  </a:solidFill>
                  <a:effectLst/>
                  <a:latin typeface="+mn-lt"/>
                  <a:ea typeface="+mn-ea"/>
                  <a:cs typeface="+mn-cs"/>
                </a:endParaRPr>
              </a:p>
              <a:p>
                <a:pPr marL="0" indent="0">
                  <a:buNone/>
                </a:pPr>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444" t="-943"/>
                </a:stretch>
              </a:blipFill>
            </p:spPr>
            <p:txBody>
              <a:bodyPr/>
              <a:lstStyle/>
              <a:p>
                <a:r>
                  <a:rPr lang="en-US">
                    <a:noFill/>
                  </a:rPr>
                  <a:t> </a:t>
                </a:r>
              </a:p>
            </p:txBody>
          </p:sp>
        </mc:Fallback>
      </mc:AlternateContent>
    </p:spTree>
    <p:extLst>
      <p:ext uri="{BB962C8B-B14F-4D97-AF65-F5344CB8AC3E}">
        <p14:creationId xmlns:p14="http://schemas.microsoft.com/office/powerpoint/2010/main" val="41403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Markov Decision Process</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It is a discrete time control process</a:t>
                </a:r>
              </a:p>
              <a:p>
                <a:endParaRPr lang="en-US" dirty="0" smtClean="0"/>
              </a:p>
              <a:p>
                <a:endParaRPr lang="en-US" dirty="0" smtClean="0"/>
              </a:p>
              <a:p>
                <a14:m>
                  <m:oMath xmlns:m="http://schemas.openxmlformats.org/officeDocument/2006/math">
                    <m:r>
                      <a:rPr lang="en-US" b="0" i="1" smtClean="0">
                        <a:latin typeface="Cambria Math"/>
                      </a:rPr>
                      <m:t>𝑃</m:t>
                    </m:r>
                    <m:d>
                      <m:dPr>
                        <m:endChr m:val="|"/>
                        <m:ctrlPr>
                          <a:rPr lang="en-US" b="0" i="1" smtClean="0">
                            <a:latin typeface="Cambria Math"/>
                          </a:rPr>
                        </m:ctrlPr>
                      </m:dPr>
                      <m:e>
                        <m:sSup>
                          <m:sSupPr>
                            <m:ctrlPr>
                              <a:rPr lang="en-US" b="0" i="1" smtClean="0">
                                <a:latin typeface="Cambria Math"/>
                              </a:rPr>
                            </m:ctrlPr>
                          </m:sSupPr>
                          <m:e>
                            <m:r>
                              <a:rPr lang="en-US" b="0" i="1" smtClean="0">
                                <a:latin typeface="Cambria Math"/>
                              </a:rPr>
                              <m:t>𝑠</m:t>
                            </m:r>
                          </m:e>
                          <m:sup>
                            <m:r>
                              <a:rPr lang="en-US" b="0" i="1" smtClean="0">
                                <a:latin typeface="Cambria Math"/>
                              </a:rPr>
                              <m:t>′</m:t>
                            </m:r>
                          </m:sup>
                        </m:sSup>
                        <m:r>
                          <a:rPr lang="en-US" b="0" i="1" smtClean="0">
                            <a:latin typeface="Cambria Math"/>
                          </a:rPr>
                          <m:t> </m:t>
                        </m:r>
                      </m:e>
                    </m:d>
                    <m:r>
                      <a:rPr lang="en-US" b="0" i="1" smtClean="0">
                        <a:latin typeface="Cambria Math"/>
                      </a:rPr>
                      <m:t> </m:t>
                    </m:r>
                    <m:r>
                      <a:rPr lang="en-US" b="0" i="1" smtClean="0">
                        <a:latin typeface="Cambria Math"/>
                      </a:rPr>
                      <m:t>𝑎</m:t>
                    </m:r>
                    <m:r>
                      <a:rPr lang="en-US" b="0" i="1" smtClean="0">
                        <a:latin typeface="Cambria Math"/>
                      </a:rPr>
                      <m:t>,  </m:t>
                    </m:r>
                    <m:r>
                      <a:rPr lang="en-US" b="0" i="1" smtClean="0">
                        <a:latin typeface="Cambria Math"/>
                      </a:rPr>
                      <m:t>𝑠</m:t>
                    </m:r>
                    <m:r>
                      <a:rPr lang="en-US" b="0" i="1" smtClean="0">
                        <a:latin typeface="Cambria Math"/>
                      </a:rPr>
                      <m:t>,  </m:t>
                    </m:r>
                    <m:r>
                      <a:rPr lang="en-US" b="0" i="1" smtClean="0">
                        <a:latin typeface="Cambria Math"/>
                      </a:rPr>
                      <m:t>𝑠</m:t>
                    </m:r>
                    <m:r>
                      <a:rPr lang="en-US" b="0" i="1" smtClean="0">
                        <a:latin typeface="Cambria Math"/>
                      </a:rPr>
                      <m:t>−1….)=</m:t>
                    </m:r>
                    <m:r>
                      <a:rPr lang="en-US" b="0" i="1" smtClean="0">
                        <a:latin typeface="Cambria Math"/>
                      </a:rPr>
                      <m:t>𝑃</m:t>
                    </m:r>
                    <m:r>
                      <a:rPr lang="en-US" b="0" i="1" smtClean="0">
                        <a:latin typeface="Cambria Math"/>
                      </a:rPr>
                      <m:t>(</m:t>
                    </m:r>
                    <m:sSup>
                      <m:sSupPr>
                        <m:ctrlPr>
                          <a:rPr lang="en-US" b="0" i="1" smtClean="0">
                            <a:latin typeface="Cambria Math"/>
                          </a:rPr>
                        </m:ctrlPr>
                      </m:sSupPr>
                      <m:e>
                        <m:r>
                          <a:rPr lang="en-US" b="0" i="1" smtClean="0">
                            <a:latin typeface="Cambria Math"/>
                          </a:rPr>
                          <m:t>𝑠</m:t>
                        </m:r>
                      </m:e>
                      <m:sup>
                        <m:r>
                          <a:rPr lang="en-US" b="0" i="1" smtClean="0">
                            <a:latin typeface="Cambria Math"/>
                          </a:rPr>
                          <m:t>′</m:t>
                        </m:r>
                      </m:sup>
                    </m:sSup>
                    <m:r>
                      <a:rPr lang="en-US" b="0" i="1" smtClean="0">
                        <a:latin typeface="Cambria Math"/>
                      </a:rPr>
                      <m:t>| </m:t>
                    </m:r>
                    <m:r>
                      <a:rPr lang="en-US" b="0" i="1" smtClean="0">
                        <a:latin typeface="Cambria Math"/>
                      </a:rPr>
                      <m:t>𝑎</m:t>
                    </m:r>
                    <m:r>
                      <a:rPr lang="en-US" b="0" i="1" smtClean="0">
                        <a:latin typeface="Cambria Math"/>
                      </a:rPr>
                      <m:t>,  </m:t>
                    </m:r>
                    <m:r>
                      <a:rPr lang="en-US" b="0" i="1" smtClean="0">
                        <a:latin typeface="Cambria Math"/>
                      </a:rPr>
                      <m:t>𝑠</m:t>
                    </m:r>
                    <m:r>
                      <a:rPr lang="en-US" b="0" i="1" smtClean="0">
                        <a:latin typeface="Cambria Math"/>
                      </a:rPr>
                      <m:t>)</m:t>
                    </m:r>
                  </m:oMath>
                </a14:m>
                <a:endParaRPr lang="en-US" b="0" dirty="0" smtClean="0"/>
              </a:p>
              <a:p>
                <a:r>
                  <a:rPr lang="en-US" dirty="0" smtClean="0"/>
                  <a:t>S’ is the next state</a:t>
                </a:r>
              </a:p>
              <a:p>
                <a:r>
                  <a:rPr lang="en-US" dirty="0" smtClean="0"/>
                  <a:t>S is the current state</a:t>
                </a:r>
              </a:p>
              <a:p>
                <a:r>
                  <a:rPr lang="en-US" dirty="0" smtClean="0"/>
                  <a:t>A is the action</a:t>
                </a:r>
              </a:p>
              <a:p>
                <a:endParaRPr lang="en-US" dirty="0"/>
              </a:p>
              <a:p>
                <a:endParaRPr lang="en-US" dirty="0" smtClean="0"/>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444" t="-943"/>
                </a:stretch>
              </a:blipFill>
            </p:spPr>
            <p:txBody>
              <a:bodyPr/>
              <a:lstStyle/>
              <a:p>
                <a:r>
                  <a:rPr lang="en-US">
                    <a:noFill/>
                  </a:rPr>
                  <a:t> </a:t>
                </a:r>
              </a:p>
            </p:txBody>
          </p:sp>
        </mc:Fallback>
      </mc:AlternateContent>
    </p:spTree>
    <p:extLst>
      <p:ext uri="{BB962C8B-B14F-4D97-AF65-F5344CB8AC3E}">
        <p14:creationId xmlns:p14="http://schemas.microsoft.com/office/powerpoint/2010/main" val="41403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Q-Learning</a:t>
            </a:r>
            <a:r>
              <a:rPr lang="en-US" baseline="0" dirty="0" smtClean="0"/>
              <a:t> </a:t>
            </a:r>
            <a:r>
              <a:rPr lang="en-US" sz="4400" baseline="0" dirty="0" smtClean="0"/>
              <a:t>(A Reinforcement Learning Algorithm)</a:t>
            </a:r>
            <a:endParaRPr lang="en-US" sz="4400"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normAutofit/>
              </a:bodyPr>
              <a:lstStyle/>
              <a:p>
                <a:r>
                  <a:rPr lang="en-US" dirty="0" smtClean="0"/>
                  <a:t>Q – learning is method of maintaining reward information without learning the policy.</a:t>
                </a:r>
              </a:p>
              <a:p>
                <a:endParaRPr lang="en-US" dirty="0"/>
              </a:p>
              <a:p>
                <a:endParaRPr lang="en-US" dirty="0" smtClean="0"/>
              </a:p>
              <a:p>
                <a14:m>
                  <m:oMath xmlns:m="http://schemas.openxmlformats.org/officeDocument/2006/math">
                    <m:r>
                      <a:rPr lang="en-US" b="0" i="1" smtClean="0">
                        <a:latin typeface="Cambria Math"/>
                      </a:rPr>
                      <m:t>𝑄</m:t>
                    </m:r>
                    <m:d>
                      <m:dPr>
                        <m:ctrlPr>
                          <a:rPr lang="en-US" b="0" i="1" smtClean="0">
                            <a:latin typeface="Cambria Math"/>
                          </a:rPr>
                        </m:ctrlPr>
                      </m:dPr>
                      <m:e>
                        <m:r>
                          <a:rPr lang="en-US" b="0" i="1" smtClean="0">
                            <a:latin typeface="Cambria Math"/>
                          </a:rPr>
                          <m:t>𝑎</m:t>
                        </m:r>
                        <m:r>
                          <a:rPr lang="en-US" b="0" i="1" smtClean="0">
                            <a:latin typeface="Cambria Math"/>
                          </a:rPr>
                          <m:t>,</m:t>
                        </m:r>
                        <m:r>
                          <a:rPr lang="en-US" b="0" i="1" smtClean="0">
                            <a:latin typeface="Cambria Math"/>
                          </a:rPr>
                          <m:t>𝑠</m:t>
                        </m:r>
                      </m:e>
                    </m:d>
                    <m:r>
                      <a:rPr lang="en-US" b="0" i="1" smtClean="0">
                        <a:latin typeface="Cambria Math"/>
                      </a:rPr>
                      <m:t>=</m:t>
                    </m:r>
                    <m:r>
                      <a:rPr lang="en-US" b="0" i="1" smtClean="0">
                        <a:latin typeface="Cambria Math"/>
                      </a:rPr>
                      <m:t>𝑄</m:t>
                    </m:r>
                    <m:d>
                      <m:dPr>
                        <m:ctrlPr>
                          <a:rPr lang="en-US" b="0" i="1" smtClean="0">
                            <a:latin typeface="Cambria Math"/>
                          </a:rPr>
                        </m:ctrlPr>
                      </m:dPr>
                      <m:e>
                        <m:r>
                          <a:rPr lang="en-US" b="0" i="1" smtClean="0">
                            <a:latin typeface="Cambria Math"/>
                          </a:rPr>
                          <m:t>𝑎</m:t>
                        </m:r>
                        <m:r>
                          <a:rPr lang="en-US" b="0" i="1" smtClean="0">
                            <a:latin typeface="Cambria Math"/>
                          </a:rPr>
                          <m:t>,</m:t>
                        </m:r>
                        <m:r>
                          <a:rPr lang="en-US" b="0" i="1" smtClean="0">
                            <a:latin typeface="Cambria Math"/>
                          </a:rPr>
                          <m:t>𝑠</m:t>
                        </m:r>
                      </m:e>
                    </m:d>
                    <m:r>
                      <a:rPr lang="en-US" b="0" i="1" smtClean="0">
                        <a:latin typeface="Cambria Math"/>
                      </a:rPr>
                      <m:t>+ </m:t>
                    </m:r>
                    <m:r>
                      <m:rPr>
                        <m:sty m:val="p"/>
                      </m:rPr>
                      <a:rPr lang="el-GR" b="0" i="1" smtClean="0">
                        <a:latin typeface="Cambria Math"/>
                      </a:rPr>
                      <m:t>α</m:t>
                    </m:r>
                    <m:r>
                      <a:rPr lang="en-US" b="0" i="1" smtClean="0">
                        <a:latin typeface="Cambria Math"/>
                      </a:rPr>
                      <m:t>(</m:t>
                    </m:r>
                    <m:r>
                      <a:rPr lang="en-US" b="0" i="1" smtClean="0">
                        <a:latin typeface="Cambria Math"/>
                      </a:rPr>
                      <m:t>𝑅</m:t>
                    </m:r>
                    <m:d>
                      <m:dPr>
                        <m:ctrlPr>
                          <a:rPr lang="en-US" b="0" i="1" smtClean="0">
                            <a:latin typeface="Cambria Math"/>
                          </a:rPr>
                        </m:ctrlPr>
                      </m:dPr>
                      <m:e>
                        <m:sSup>
                          <m:sSupPr>
                            <m:ctrlPr>
                              <a:rPr lang="en-US" b="0" i="1" smtClean="0">
                                <a:latin typeface="Cambria Math"/>
                              </a:rPr>
                            </m:ctrlPr>
                          </m:sSupPr>
                          <m:e>
                            <m:r>
                              <a:rPr lang="en-US" b="0" i="1" smtClean="0">
                                <a:latin typeface="Cambria Math"/>
                              </a:rPr>
                              <m:t>𝑠</m:t>
                            </m:r>
                          </m:e>
                          <m:sup>
                            <m:r>
                              <a:rPr lang="en-US" b="0" i="1" smtClean="0">
                                <a:latin typeface="Cambria Math"/>
                              </a:rPr>
                              <m:t>′</m:t>
                            </m:r>
                          </m:sup>
                        </m:sSup>
                      </m:e>
                    </m:d>
                    <m:r>
                      <a:rPr lang="en-US" b="0" i="1" smtClean="0">
                        <a:latin typeface="Cambria Math"/>
                      </a:rPr>
                      <m:t>+</m:t>
                    </m:r>
                    <m:r>
                      <a:rPr lang="en-US" b="0" i="1" smtClean="0">
                        <a:latin typeface="Cambria Math"/>
                      </a:rPr>
                      <m:t>𝑄𝑚𝑎𝑥</m:t>
                    </m:r>
                    <m:d>
                      <m:dPr>
                        <m:ctrlPr>
                          <a:rPr lang="en-US" b="0" i="1" smtClean="0">
                            <a:latin typeface="Cambria Math"/>
                          </a:rPr>
                        </m:ctrlPr>
                      </m:dPr>
                      <m:e>
                        <m:sSup>
                          <m:sSupPr>
                            <m:ctrlPr>
                              <a:rPr lang="en-US" b="0" i="1" smtClean="0">
                                <a:latin typeface="Cambria Math"/>
                              </a:rPr>
                            </m:ctrlPr>
                          </m:sSupPr>
                          <m:e>
                            <m:r>
                              <a:rPr lang="en-US" b="0" i="1" smtClean="0">
                                <a:latin typeface="Cambria Math"/>
                              </a:rPr>
                              <m:t>𝑎</m:t>
                            </m:r>
                          </m:e>
                          <m:sup>
                            <m:r>
                              <a:rPr lang="en-US" b="0" i="1" smtClean="0">
                                <a:latin typeface="Cambria Math"/>
                              </a:rPr>
                              <m:t>′</m:t>
                            </m:r>
                          </m:sup>
                        </m:sSup>
                        <m:r>
                          <a:rPr lang="en-US" b="0" i="1" smtClean="0">
                            <a:latin typeface="Cambria Math"/>
                          </a:rPr>
                          <m:t>,</m:t>
                        </m:r>
                        <m:sSup>
                          <m:sSupPr>
                            <m:ctrlPr>
                              <a:rPr lang="en-US" b="0" i="1" smtClean="0">
                                <a:latin typeface="Cambria Math"/>
                              </a:rPr>
                            </m:ctrlPr>
                          </m:sSupPr>
                          <m:e>
                            <m:r>
                              <a:rPr lang="en-US" b="0" i="1" smtClean="0">
                                <a:latin typeface="Cambria Math"/>
                              </a:rPr>
                              <m:t>𝑠</m:t>
                            </m:r>
                          </m:e>
                          <m:sup>
                            <m:r>
                              <a:rPr lang="en-US" b="0" i="1" smtClean="0">
                                <a:latin typeface="Cambria Math"/>
                              </a:rPr>
                              <m:t>′</m:t>
                            </m:r>
                          </m:sup>
                        </m:sSup>
                      </m:e>
                    </m:d>
                    <m:r>
                      <a:rPr lang="en-US" b="0" i="1" smtClean="0">
                        <a:latin typeface="Cambria Math"/>
                      </a:rPr>
                      <m:t>−</m:t>
                    </m:r>
                    <m:r>
                      <a:rPr lang="en-US" b="0" i="1" smtClean="0">
                        <a:latin typeface="Cambria Math"/>
                      </a:rPr>
                      <m:t>𝑄</m:t>
                    </m:r>
                    <m:r>
                      <a:rPr lang="en-US" b="0" i="1" smtClean="0">
                        <a:latin typeface="Cambria Math"/>
                      </a:rPr>
                      <m:t>(</m:t>
                    </m:r>
                    <m:r>
                      <a:rPr lang="en-US" b="0" i="1" smtClean="0">
                        <a:latin typeface="Cambria Math"/>
                      </a:rPr>
                      <m:t>𝑎</m:t>
                    </m:r>
                    <m:r>
                      <a:rPr lang="en-US" b="0" i="1" smtClean="0">
                        <a:latin typeface="Cambria Math"/>
                      </a:rPr>
                      <m:t>,</m:t>
                    </m:r>
                    <m:r>
                      <a:rPr lang="en-US" b="0" i="1" smtClean="0">
                        <a:latin typeface="Cambria Math"/>
                      </a:rPr>
                      <m:t>𝑠</m:t>
                    </m:r>
                    <m:r>
                      <a:rPr lang="en-US" b="0" i="1" smtClean="0">
                        <a:latin typeface="Cambria Math"/>
                      </a:rPr>
                      <m:t>)</m:t>
                    </m:r>
                  </m:oMath>
                </a14:m>
                <a:endParaRPr lang="en-US" baseline="-25000" dirty="0" smtClean="0"/>
              </a:p>
              <a:p>
                <a:endParaRPr lang="en-US" baseline="-25000" dirty="0" smtClean="0"/>
              </a:p>
              <a:p>
                <a:r>
                  <a:rPr lang="en-US" dirty="0"/>
                  <a:t>Q(</a:t>
                </a:r>
                <a:r>
                  <a:rPr lang="en-US" dirty="0" err="1"/>
                  <a:t>a,s</a:t>
                </a:r>
                <a:r>
                  <a:rPr lang="en-US" dirty="0"/>
                  <a:t>)</a:t>
                </a:r>
                <a:r>
                  <a:rPr lang="en-US" baseline="0" dirty="0" smtClean="0"/>
                  <a:t> is the current action state pair.</a:t>
                </a:r>
              </a:p>
              <a:p>
                <a:r>
                  <a:rPr lang="en-US" baseline="0" dirty="0" smtClean="0"/>
                  <a:t>R(s’) is the reward for the next state.</a:t>
                </a:r>
                <a:endParaRPr lang="en-US" baseline="-25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444" t="-943"/>
                </a:stretch>
              </a:blipFill>
            </p:spPr>
            <p:txBody>
              <a:bodyPr/>
              <a:lstStyle/>
              <a:p>
                <a:r>
                  <a:rPr lang="en-US">
                    <a:noFill/>
                  </a:rPr>
                  <a:t> </a:t>
                </a:r>
              </a:p>
            </p:txBody>
          </p:sp>
        </mc:Fallback>
      </mc:AlternateContent>
    </p:spTree>
    <p:extLst>
      <p:ext uri="{BB962C8B-B14F-4D97-AF65-F5344CB8AC3E}">
        <p14:creationId xmlns:p14="http://schemas.microsoft.com/office/powerpoint/2010/main" val="41403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a:t>
            </a:r>
            <a:r>
              <a:rPr lang="en-US" baseline="0" dirty="0" smtClean="0"/>
              <a:t> is Co-</a:t>
            </a:r>
            <a:r>
              <a:rPr lang="en-US" dirty="0" smtClean="0"/>
              <a:t>ordinated </a:t>
            </a:r>
            <a:r>
              <a:rPr lang="en-US" baseline="0" dirty="0" smtClean="0"/>
              <a:t>Group Action?</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a:p>
            <a:r>
              <a:rPr lang="en-US" dirty="0" smtClean="0"/>
              <a:t>Co-ordinated Group Action is the situation a set of agents perform a single task.</a:t>
            </a:r>
          </a:p>
          <a:p>
            <a:endParaRPr lang="en-US" dirty="0"/>
          </a:p>
          <a:p>
            <a:r>
              <a:rPr lang="en-US" dirty="0" smtClean="0"/>
              <a:t>GOAL: To maximize the output or the reward globally.</a:t>
            </a:r>
          </a:p>
          <a:p>
            <a:endParaRPr lang="en-US" dirty="0"/>
          </a:p>
          <a:p>
            <a:endParaRPr lang="en-US" dirty="0" smtClean="0"/>
          </a:p>
          <a:p>
            <a:endParaRPr lang="en-US" dirty="0" smtClean="0"/>
          </a:p>
          <a:p>
            <a:endParaRPr lang="en-US" dirty="0"/>
          </a:p>
        </p:txBody>
      </p:sp>
      <p:pic>
        <p:nvPicPr>
          <p:cNvPr id="6" name="Picture 2" descr="C:\Program Files\Microsoft Office\MEDIA\CAGCAT10\j018742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10944" y="4291559"/>
            <a:ext cx="1762049" cy="182788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5196744" y="5029200"/>
            <a:ext cx="1371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descr="C:\Program Files\Microsoft Office\MEDIA\CAGCAT10\j0187423.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7646" y="4344314"/>
            <a:ext cx="1762049" cy="18278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3150587" y="5029200"/>
            <a:ext cx="13716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403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80">
                                          <p:stCondLst>
                                            <p:cond delay="0"/>
                                          </p:stCondLst>
                                        </p:cTn>
                                        <p:tgtEl>
                                          <p:spTgt spid="8"/>
                                        </p:tgtEl>
                                      </p:cBhvr>
                                    </p:animEffect>
                                    <p:anim calcmode="lin" valueType="num">
                                      <p:cBhvr>
                                        <p:cTn id="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gtEl>
                                      </p:cBhvr>
                                      <p:to x="100000" y="60000"/>
                                    </p:animScale>
                                    <p:animScale>
                                      <p:cBhvr>
                                        <p:cTn id="14" dur="166" decel="50000">
                                          <p:stCondLst>
                                            <p:cond delay="676"/>
                                          </p:stCondLst>
                                        </p:cTn>
                                        <p:tgtEl>
                                          <p:spTgt spid="8"/>
                                        </p:tgtEl>
                                      </p:cBhvr>
                                      <p:to x="100000" y="100000"/>
                                    </p:animScale>
                                    <p:animScale>
                                      <p:cBhvr>
                                        <p:cTn id="15" dur="26">
                                          <p:stCondLst>
                                            <p:cond delay="1312"/>
                                          </p:stCondLst>
                                        </p:cTn>
                                        <p:tgtEl>
                                          <p:spTgt spid="8"/>
                                        </p:tgtEl>
                                      </p:cBhvr>
                                      <p:to x="100000" y="80000"/>
                                    </p:animScale>
                                    <p:animScale>
                                      <p:cBhvr>
                                        <p:cTn id="16" dur="166" decel="50000">
                                          <p:stCondLst>
                                            <p:cond delay="1338"/>
                                          </p:stCondLst>
                                        </p:cTn>
                                        <p:tgtEl>
                                          <p:spTgt spid="8"/>
                                        </p:tgtEl>
                                      </p:cBhvr>
                                      <p:to x="100000" y="100000"/>
                                    </p:animScale>
                                    <p:animScale>
                                      <p:cBhvr>
                                        <p:cTn id="17" dur="26">
                                          <p:stCondLst>
                                            <p:cond delay="1642"/>
                                          </p:stCondLst>
                                        </p:cTn>
                                        <p:tgtEl>
                                          <p:spTgt spid="8"/>
                                        </p:tgtEl>
                                      </p:cBhvr>
                                      <p:to x="100000" y="90000"/>
                                    </p:animScale>
                                    <p:animScale>
                                      <p:cBhvr>
                                        <p:cTn id="18" dur="166" decel="50000">
                                          <p:stCondLst>
                                            <p:cond delay="1668"/>
                                          </p:stCondLst>
                                        </p:cTn>
                                        <p:tgtEl>
                                          <p:spTgt spid="8"/>
                                        </p:tgtEl>
                                      </p:cBhvr>
                                      <p:to x="100000" y="100000"/>
                                    </p:animScale>
                                    <p:animScale>
                                      <p:cBhvr>
                                        <p:cTn id="19" dur="26">
                                          <p:stCondLst>
                                            <p:cond delay="1808"/>
                                          </p:stCondLst>
                                        </p:cTn>
                                        <p:tgtEl>
                                          <p:spTgt spid="8"/>
                                        </p:tgtEl>
                                      </p:cBhvr>
                                      <p:to x="100000" y="95000"/>
                                    </p:animScale>
                                    <p:animScale>
                                      <p:cBhvr>
                                        <p:cTn id="20" dur="166" decel="50000">
                                          <p:stCondLst>
                                            <p:cond delay="1834"/>
                                          </p:stCondLst>
                                        </p:cTn>
                                        <p:tgtEl>
                                          <p:spTgt spid="8"/>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26" presetClass="exit" presetSubtype="0" fill="hold" grpId="0" nodeType="clickEffect">
                                  <p:stCondLst>
                                    <p:cond delay="0"/>
                                  </p:stCondLst>
                                  <p:childTnLst>
                                    <p:animEffect transition="out" filter="wipe(down)">
                                      <p:cBhvr>
                                        <p:cTn id="40" dur="180" accel="50000">
                                          <p:stCondLst>
                                            <p:cond delay="1820"/>
                                          </p:stCondLst>
                                        </p:cTn>
                                        <p:tgtEl>
                                          <p:spTgt spid="9"/>
                                        </p:tgtEl>
                                      </p:cBhvr>
                                    </p:animEffect>
                                    <p:anim calcmode="lin" valueType="num">
                                      <p:cBhvr>
                                        <p:cTn id="41" dur="1822" tmFilter="0,0; 0.14,0.31; 0.43,0.73; 0.71,0.91; 1.0,1.0">
                                          <p:stCondLst>
                                            <p:cond delay="0"/>
                                          </p:stCondLst>
                                        </p:cTn>
                                        <p:tgtEl>
                                          <p:spTgt spid="9"/>
                                        </p:tgtEl>
                                        <p:attrNameLst>
                                          <p:attrName>ppt_x</p:attrName>
                                        </p:attrNameLst>
                                      </p:cBhvr>
                                      <p:tavLst>
                                        <p:tav tm="0">
                                          <p:val>
                                            <p:strVal val="ppt_x"/>
                                          </p:val>
                                        </p:tav>
                                        <p:tav tm="100000">
                                          <p:val>
                                            <p:strVal val="#ppt_x+0.25"/>
                                          </p:val>
                                        </p:tav>
                                      </p:tavLst>
                                    </p:anim>
                                    <p:anim calcmode="lin" valueType="num">
                                      <p:cBhvr>
                                        <p:cTn id="42" dur="178">
                                          <p:stCondLst>
                                            <p:cond delay="1822"/>
                                          </p:stCondLst>
                                        </p:cTn>
                                        <p:tgtEl>
                                          <p:spTgt spid="9"/>
                                        </p:tgtEl>
                                        <p:attrNameLst>
                                          <p:attrName>ppt_x</p:attrName>
                                        </p:attrNameLst>
                                      </p:cBhvr>
                                      <p:tavLst>
                                        <p:tav tm="0">
                                          <p:val>
                                            <p:strVal val="ppt_x"/>
                                          </p:val>
                                        </p:tav>
                                        <p:tav tm="100000">
                                          <p:val>
                                            <p:strVal val="ppt_x"/>
                                          </p:val>
                                        </p:tav>
                                      </p:tavLst>
                                    </p:anim>
                                    <p:anim calcmode="lin" valueType="num">
                                      <p:cBhvr>
                                        <p:cTn id="43" dur="664" tmFilter="0.0,0.0;0.25,0.07;0.50,0.2;0.75,0.467;1.0,1.0">
                                          <p:stCondLst>
                                            <p:cond delay="0"/>
                                          </p:stCondLst>
                                        </p:cTn>
                                        <p:tgtEl>
                                          <p:spTgt spid="9"/>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44" dur="664" tmFilter="0, 0; 0.125,0.2665; 0.25,0.4; 0.375,0.465; 0.5,0.5;  0.625,0.535; 0.75,0.6; 0.875,0.7335; 1,1">
                                          <p:stCondLst>
                                            <p:cond delay="664"/>
                                          </p:stCondLst>
                                        </p:cTn>
                                        <p:tgtEl>
                                          <p:spTgt spid="9"/>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45" dur="332" tmFilter="0, 0; 0.125,0.2665; 0.25,0.4; 0.375,0.465; 0.5,0.5;  0.625,0.535; 0.75,0.6; 0.875,0.7335; 1,1">
                                          <p:stCondLst>
                                            <p:cond delay="1324"/>
                                          </p:stCondLst>
                                        </p:cTn>
                                        <p:tgtEl>
                                          <p:spTgt spid="9"/>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46" dur="164" tmFilter="0, 0; 0.125,0.2665; 0.25,0.4; 0.375,0.465; 0.5,0.5;  0.625,0.535; 0.75,0.6; 0.875,0.7335; 1,1">
                                          <p:stCondLst>
                                            <p:cond delay="1656"/>
                                          </p:stCondLst>
                                        </p:cTn>
                                        <p:tgtEl>
                                          <p:spTgt spid="9"/>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47" dur="180" accel="50000">
                                          <p:stCondLst>
                                            <p:cond delay="1820"/>
                                          </p:stCondLst>
                                        </p:cTn>
                                        <p:tgtEl>
                                          <p:spTgt spid="9"/>
                                        </p:tgtEl>
                                        <p:attrNameLst>
                                          <p:attrName>ppt_y</p:attrName>
                                        </p:attrNameLst>
                                      </p:cBhvr>
                                      <p:tavLst>
                                        <p:tav tm="0">
                                          <p:val>
                                            <p:strVal val="ppt_y"/>
                                          </p:val>
                                        </p:tav>
                                        <p:tav tm="100000">
                                          <p:val>
                                            <p:strVal val="ppt_y+ppt_h"/>
                                          </p:val>
                                        </p:tav>
                                      </p:tavLst>
                                    </p:anim>
                                    <p:animScale>
                                      <p:cBhvr>
                                        <p:cTn id="48" dur="26">
                                          <p:stCondLst>
                                            <p:cond delay="620"/>
                                          </p:stCondLst>
                                        </p:cTn>
                                        <p:tgtEl>
                                          <p:spTgt spid="9"/>
                                        </p:tgtEl>
                                      </p:cBhvr>
                                      <p:to x="100000" y="60000"/>
                                    </p:animScale>
                                    <p:animScale>
                                      <p:cBhvr>
                                        <p:cTn id="49" dur="166" decel="50000">
                                          <p:stCondLst>
                                            <p:cond delay="646"/>
                                          </p:stCondLst>
                                        </p:cTn>
                                        <p:tgtEl>
                                          <p:spTgt spid="9"/>
                                        </p:tgtEl>
                                      </p:cBhvr>
                                      <p:to x="100000" y="100000"/>
                                    </p:animScale>
                                    <p:animScale>
                                      <p:cBhvr>
                                        <p:cTn id="50" dur="26">
                                          <p:stCondLst>
                                            <p:cond delay="1312"/>
                                          </p:stCondLst>
                                        </p:cTn>
                                        <p:tgtEl>
                                          <p:spTgt spid="9"/>
                                        </p:tgtEl>
                                      </p:cBhvr>
                                      <p:to x="100000" y="80000"/>
                                    </p:animScale>
                                    <p:animScale>
                                      <p:cBhvr>
                                        <p:cTn id="51" dur="166" decel="50000">
                                          <p:stCondLst>
                                            <p:cond delay="1338"/>
                                          </p:stCondLst>
                                        </p:cTn>
                                        <p:tgtEl>
                                          <p:spTgt spid="9"/>
                                        </p:tgtEl>
                                      </p:cBhvr>
                                      <p:to x="100000" y="100000"/>
                                    </p:animScale>
                                    <p:animScale>
                                      <p:cBhvr>
                                        <p:cTn id="52" dur="26">
                                          <p:stCondLst>
                                            <p:cond delay="1642"/>
                                          </p:stCondLst>
                                        </p:cTn>
                                        <p:tgtEl>
                                          <p:spTgt spid="9"/>
                                        </p:tgtEl>
                                      </p:cBhvr>
                                      <p:to x="100000" y="90000"/>
                                    </p:animScale>
                                    <p:animScale>
                                      <p:cBhvr>
                                        <p:cTn id="53" dur="166" decel="50000">
                                          <p:stCondLst>
                                            <p:cond delay="1668"/>
                                          </p:stCondLst>
                                        </p:cTn>
                                        <p:tgtEl>
                                          <p:spTgt spid="9"/>
                                        </p:tgtEl>
                                      </p:cBhvr>
                                      <p:to x="100000" y="100000"/>
                                    </p:animScale>
                                    <p:animScale>
                                      <p:cBhvr>
                                        <p:cTn id="54" dur="26">
                                          <p:stCondLst>
                                            <p:cond delay="1808"/>
                                          </p:stCondLst>
                                        </p:cTn>
                                        <p:tgtEl>
                                          <p:spTgt spid="9"/>
                                        </p:tgtEl>
                                      </p:cBhvr>
                                      <p:to x="100000" y="95000"/>
                                    </p:animScale>
                                    <p:animScale>
                                      <p:cBhvr>
                                        <p:cTn id="55" dur="166" decel="50000">
                                          <p:stCondLst>
                                            <p:cond delay="1834"/>
                                          </p:stCondLst>
                                        </p:cTn>
                                        <p:tgtEl>
                                          <p:spTgt spid="9"/>
                                        </p:tgtEl>
                                      </p:cBhvr>
                                      <p:to x="100000" y="100000"/>
                                    </p:animScale>
                                    <p:set>
                                      <p:cBhvr>
                                        <p:cTn id="56" dur="1" fill="hold">
                                          <p:stCondLst>
                                            <p:cond delay="1999"/>
                                          </p:stCondLst>
                                        </p:cTn>
                                        <p:tgtEl>
                                          <p:spTgt spid="9"/>
                                        </p:tgtEl>
                                        <p:attrNameLst>
                                          <p:attrName>style.visibility</p:attrName>
                                        </p:attrNameLst>
                                      </p:cBhvr>
                                      <p:to>
                                        <p:strVal val="hidden"/>
                                      </p:to>
                                    </p:set>
                                  </p:childTnLst>
                                </p:cTn>
                              </p:par>
                              <p:par>
                                <p:cTn id="57" presetID="26" presetClass="exit" presetSubtype="0" fill="hold" grpId="0" nodeType="withEffect">
                                  <p:stCondLst>
                                    <p:cond delay="0"/>
                                  </p:stCondLst>
                                  <p:childTnLst>
                                    <p:animEffect transition="out" filter="wipe(down)">
                                      <p:cBhvr>
                                        <p:cTn id="58" dur="180" accel="50000">
                                          <p:stCondLst>
                                            <p:cond delay="1820"/>
                                          </p:stCondLst>
                                        </p:cTn>
                                        <p:tgtEl>
                                          <p:spTgt spid="7"/>
                                        </p:tgtEl>
                                      </p:cBhvr>
                                    </p:animEffect>
                                    <p:anim calcmode="lin" valueType="num">
                                      <p:cBhvr>
                                        <p:cTn id="59" dur="1822" tmFilter="0,0; 0.14,0.31; 0.43,0.73; 0.71,0.91; 1.0,1.0">
                                          <p:stCondLst>
                                            <p:cond delay="0"/>
                                          </p:stCondLst>
                                        </p:cTn>
                                        <p:tgtEl>
                                          <p:spTgt spid="7"/>
                                        </p:tgtEl>
                                        <p:attrNameLst>
                                          <p:attrName>ppt_x</p:attrName>
                                        </p:attrNameLst>
                                      </p:cBhvr>
                                      <p:tavLst>
                                        <p:tav tm="0">
                                          <p:val>
                                            <p:strVal val="ppt_x"/>
                                          </p:val>
                                        </p:tav>
                                        <p:tav tm="100000">
                                          <p:val>
                                            <p:strVal val="#ppt_x+0.25"/>
                                          </p:val>
                                        </p:tav>
                                      </p:tavLst>
                                    </p:anim>
                                    <p:anim calcmode="lin" valueType="num">
                                      <p:cBhvr>
                                        <p:cTn id="60" dur="178">
                                          <p:stCondLst>
                                            <p:cond delay="1822"/>
                                          </p:stCondLst>
                                        </p:cTn>
                                        <p:tgtEl>
                                          <p:spTgt spid="7"/>
                                        </p:tgtEl>
                                        <p:attrNameLst>
                                          <p:attrName>ppt_x</p:attrName>
                                        </p:attrNameLst>
                                      </p:cBhvr>
                                      <p:tavLst>
                                        <p:tav tm="0">
                                          <p:val>
                                            <p:strVal val="ppt_x"/>
                                          </p:val>
                                        </p:tav>
                                        <p:tav tm="100000">
                                          <p:val>
                                            <p:strVal val="ppt_x"/>
                                          </p:val>
                                        </p:tav>
                                      </p:tavLst>
                                    </p:anim>
                                    <p:anim calcmode="lin" valueType="num">
                                      <p:cBhvr>
                                        <p:cTn id="61" dur="664" tmFilter="0.0,0.0;0.25,0.07;0.50,0.2;0.75,0.467;1.0,1.0">
                                          <p:stCondLst>
                                            <p:cond delay="0"/>
                                          </p:stCondLst>
                                        </p:cTn>
                                        <p:tgtEl>
                                          <p:spTgt spid="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62" dur="664" tmFilter="0, 0; 0.125,0.2665; 0.25,0.4; 0.375,0.465; 0.5,0.5;  0.625,0.535; 0.75,0.6; 0.875,0.7335; 1,1">
                                          <p:stCondLst>
                                            <p:cond delay="664"/>
                                          </p:stCondLst>
                                        </p:cTn>
                                        <p:tgtEl>
                                          <p:spTgt spid="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63" dur="332" tmFilter="0, 0; 0.125,0.2665; 0.25,0.4; 0.375,0.465; 0.5,0.5;  0.625,0.535; 0.75,0.6; 0.875,0.7335; 1,1">
                                          <p:stCondLst>
                                            <p:cond delay="1324"/>
                                          </p:stCondLst>
                                        </p:cTn>
                                        <p:tgtEl>
                                          <p:spTgt spid="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64" dur="164" tmFilter="0, 0; 0.125,0.2665; 0.25,0.4; 0.375,0.465; 0.5,0.5;  0.625,0.535; 0.75,0.6; 0.875,0.7335; 1,1">
                                          <p:stCondLst>
                                            <p:cond delay="1656"/>
                                          </p:stCondLst>
                                        </p:cTn>
                                        <p:tgtEl>
                                          <p:spTgt spid="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65" dur="180" accel="50000">
                                          <p:stCondLst>
                                            <p:cond delay="1820"/>
                                          </p:stCondLst>
                                        </p:cTn>
                                        <p:tgtEl>
                                          <p:spTgt spid="7"/>
                                        </p:tgtEl>
                                        <p:attrNameLst>
                                          <p:attrName>ppt_y</p:attrName>
                                        </p:attrNameLst>
                                      </p:cBhvr>
                                      <p:tavLst>
                                        <p:tav tm="0">
                                          <p:val>
                                            <p:strVal val="ppt_y"/>
                                          </p:val>
                                        </p:tav>
                                        <p:tav tm="100000">
                                          <p:val>
                                            <p:strVal val="ppt_y+ppt_h"/>
                                          </p:val>
                                        </p:tav>
                                      </p:tavLst>
                                    </p:anim>
                                    <p:animScale>
                                      <p:cBhvr>
                                        <p:cTn id="66" dur="26">
                                          <p:stCondLst>
                                            <p:cond delay="620"/>
                                          </p:stCondLst>
                                        </p:cTn>
                                        <p:tgtEl>
                                          <p:spTgt spid="7"/>
                                        </p:tgtEl>
                                      </p:cBhvr>
                                      <p:to x="100000" y="60000"/>
                                    </p:animScale>
                                    <p:animScale>
                                      <p:cBhvr>
                                        <p:cTn id="67" dur="166" decel="50000">
                                          <p:stCondLst>
                                            <p:cond delay="646"/>
                                          </p:stCondLst>
                                        </p:cTn>
                                        <p:tgtEl>
                                          <p:spTgt spid="7"/>
                                        </p:tgtEl>
                                      </p:cBhvr>
                                      <p:to x="100000" y="100000"/>
                                    </p:animScale>
                                    <p:animScale>
                                      <p:cBhvr>
                                        <p:cTn id="68" dur="26">
                                          <p:stCondLst>
                                            <p:cond delay="1312"/>
                                          </p:stCondLst>
                                        </p:cTn>
                                        <p:tgtEl>
                                          <p:spTgt spid="7"/>
                                        </p:tgtEl>
                                      </p:cBhvr>
                                      <p:to x="100000" y="80000"/>
                                    </p:animScale>
                                    <p:animScale>
                                      <p:cBhvr>
                                        <p:cTn id="69" dur="166" decel="50000">
                                          <p:stCondLst>
                                            <p:cond delay="1338"/>
                                          </p:stCondLst>
                                        </p:cTn>
                                        <p:tgtEl>
                                          <p:spTgt spid="7"/>
                                        </p:tgtEl>
                                      </p:cBhvr>
                                      <p:to x="100000" y="100000"/>
                                    </p:animScale>
                                    <p:animScale>
                                      <p:cBhvr>
                                        <p:cTn id="70" dur="26">
                                          <p:stCondLst>
                                            <p:cond delay="1642"/>
                                          </p:stCondLst>
                                        </p:cTn>
                                        <p:tgtEl>
                                          <p:spTgt spid="7"/>
                                        </p:tgtEl>
                                      </p:cBhvr>
                                      <p:to x="100000" y="90000"/>
                                    </p:animScale>
                                    <p:animScale>
                                      <p:cBhvr>
                                        <p:cTn id="71" dur="166" decel="50000">
                                          <p:stCondLst>
                                            <p:cond delay="1668"/>
                                          </p:stCondLst>
                                        </p:cTn>
                                        <p:tgtEl>
                                          <p:spTgt spid="7"/>
                                        </p:tgtEl>
                                      </p:cBhvr>
                                      <p:to x="100000" y="100000"/>
                                    </p:animScale>
                                    <p:animScale>
                                      <p:cBhvr>
                                        <p:cTn id="72" dur="26">
                                          <p:stCondLst>
                                            <p:cond delay="1808"/>
                                          </p:stCondLst>
                                        </p:cTn>
                                        <p:tgtEl>
                                          <p:spTgt spid="7"/>
                                        </p:tgtEl>
                                      </p:cBhvr>
                                      <p:to x="100000" y="95000"/>
                                    </p:animScale>
                                    <p:animScale>
                                      <p:cBhvr>
                                        <p:cTn id="73" dur="166" decel="50000">
                                          <p:stCondLst>
                                            <p:cond delay="1834"/>
                                          </p:stCondLst>
                                        </p:cTn>
                                        <p:tgtEl>
                                          <p:spTgt spid="7"/>
                                        </p:tgtEl>
                                      </p:cBhvr>
                                      <p:to x="100000" y="100000"/>
                                    </p:animScale>
                                    <p:set>
                                      <p:cBhvr>
                                        <p:cTn id="74" dur="1" fill="hold">
                                          <p:stCondLst>
                                            <p:cond delay="19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a:bodyPr>
          <a:lstStyle/>
          <a:p>
            <a:r>
              <a:rPr lang="en-US" dirty="0">
                <a:solidFill>
                  <a:schemeClr val="accent2">
                    <a:lumMod val="75000"/>
                  </a:schemeClr>
                </a:solidFill>
              </a:rPr>
              <a:t>Reinforcement Learning</a:t>
            </a:r>
          </a:p>
          <a:p>
            <a:endParaRPr lang="en-US" b="1" dirty="0" smtClean="0"/>
          </a:p>
          <a:p>
            <a:r>
              <a:rPr lang="en-US" b="1" dirty="0" smtClean="0"/>
              <a:t>Problem Statement</a:t>
            </a:r>
          </a:p>
          <a:p>
            <a:endParaRPr lang="en-US" dirty="0" smtClean="0">
              <a:solidFill>
                <a:schemeClr val="accent2">
                  <a:lumMod val="75000"/>
                </a:schemeClr>
              </a:solidFill>
            </a:endParaRPr>
          </a:p>
          <a:p>
            <a:r>
              <a:rPr lang="en-US" dirty="0" smtClean="0">
                <a:solidFill>
                  <a:schemeClr val="accent2">
                    <a:lumMod val="75000"/>
                  </a:schemeClr>
                </a:solidFill>
              </a:rPr>
              <a:t>Proposed </a:t>
            </a:r>
            <a:r>
              <a:rPr lang="en-US" dirty="0">
                <a:solidFill>
                  <a:schemeClr val="accent2">
                    <a:lumMod val="75000"/>
                  </a:schemeClr>
                </a:solidFill>
              </a:rPr>
              <a:t>Method</a:t>
            </a:r>
          </a:p>
          <a:p>
            <a:endParaRPr lang="en-US" dirty="0" smtClean="0">
              <a:solidFill>
                <a:schemeClr val="accent2">
                  <a:lumMod val="75000"/>
                </a:schemeClr>
              </a:solidFill>
            </a:endParaRPr>
          </a:p>
          <a:p>
            <a:r>
              <a:rPr lang="en-US" dirty="0" smtClean="0">
                <a:solidFill>
                  <a:schemeClr val="accent2">
                    <a:lumMod val="75000"/>
                  </a:schemeClr>
                </a:solidFill>
              </a:rPr>
              <a:t>Conclusions</a:t>
            </a:r>
            <a:endParaRPr lang="en-US" dirty="0">
              <a:solidFill>
                <a:schemeClr val="accent2">
                  <a:lumMod val="75000"/>
                </a:schemeClr>
              </a:solidFill>
            </a:endParaRPr>
          </a:p>
          <a:p>
            <a:endParaRPr lang="en-US" dirty="0" smtClean="0"/>
          </a:p>
          <a:p>
            <a:endParaRPr lang="en-US" dirty="0"/>
          </a:p>
        </p:txBody>
      </p:sp>
    </p:spTree>
    <p:extLst>
      <p:ext uri="{BB962C8B-B14F-4D97-AF65-F5344CB8AC3E}">
        <p14:creationId xmlns:p14="http://schemas.microsoft.com/office/powerpoint/2010/main" val="41403163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Problems In Multi-Agent systems…</a:t>
            </a:r>
            <a:endParaRPr lang="en-US" dirty="0"/>
          </a:p>
        </p:txBody>
      </p:sp>
      <p:sp>
        <p:nvSpPr>
          <p:cNvPr id="3" name="Content Placeholder 2"/>
          <p:cNvSpPr>
            <a:spLocks noGrp="1"/>
          </p:cNvSpPr>
          <p:nvPr>
            <p:ph idx="1"/>
          </p:nvPr>
        </p:nvSpPr>
        <p:spPr/>
        <p:txBody>
          <a:bodyPr>
            <a:normAutofit/>
          </a:bodyPr>
          <a:lstStyle/>
          <a:p>
            <a:r>
              <a:rPr lang="en-US" dirty="0" smtClean="0"/>
              <a:t>Communication </a:t>
            </a:r>
            <a:r>
              <a:rPr lang="en-US" dirty="0"/>
              <a:t>i.e. what should the agent communicate and how much should it communicate with other agents</a:t>
            </a:r>
            <a:r>
              <a:rPr lang="en-US" dirty="0" smtClean="0"/>
              <a:t>.</a:t>
            </a:r>
          </a:p>
          <a:p>
            <a:endParaRPr lang="en-US" dirty="0"/>
          </a:p>
          <a:p>
            <a:r>
              <a:rPr lang="en-US" dirty="0" smtClean="0"/>
              <a:t>Optimal </a:t>
            </a:r>
            <a:r>
              <a:rPr lang="en-US" dirty="0"/>
              <a:t>Policy i.e. defining an optimal policy of the entire group. Is an optimal policy a set of optimal individual policies for each agent?</a:t>
            </a:r>
          </a:p>
          <a:p>
            <a:endParaRPr lang="en-US" dirty="0"/>
          </a:p>
          <a:p>
            <a:r>
              <a:rPr lang="en-US" dirty="0" smtClean="0"/>
              <a:t>How </a:t>
            </a:r>
            <a:r>
              <a:rPr lang="en-US" dirty="0"/>
              <a:t>much of the individual policy information of a certain agent is available to the entire group.</a:t>
            </a:r>
            <a:endParaRPr lang="en-US" dirty="0" smtClean="0"/>
          </a:p>
          <a:p>
            <a:endParaRPr lang="en-US" dirty="0"/>
          </a:p>
        </p:txBody>
      </p:sp>
    </p:spTree>
    <p:extLst>
      <p:ext uri="{BB962C8B-B14F-4D97-AF65-F5344CB8AC3E}">
        <p14:creationId xmlns:p14="http://schemas.microsoft.com/office/powerpoint/2010/main" val="4241767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1550</TotalTime>
  <Words>966</Words>
  <Application>Microsoft Office PowerPoint</Application>
  <PresentationFormat>On-screen Show (4:3)</PresentationFormat>
  <Paragraphs>178</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Decatur</vt:lpstr>
      <vt:lpstr>Efficient Implementation of Reinforcement Learning In Co-ordinated Group Activities</vt:lpstr>
      <vt:lpstr>Agenda</vt:lpstr>
      <vt:lpstr>What is Reinforcement Learning?</vt:lpstr>
      <vt:lpstr>Bellman Equation (RL in a bit more detail)</vt:lpstr>
      <vt:lpstr>Markov Decision Process</vt:lpstr>
      <vt:lpstr>Q-Learning (A Reinforcement Learning Algorithm)</vt:lpstr>
      <vt:lpstr>What is Co-ordinated Group Action?</vt:lpstr>
      <vt:lpstr>Agenda</vt:lpstr>
      <vt:lpstr>Some Problems In Multi-Agent systems…</vt:lpstr>
      <vt:lpstr>What Am I Proposing?</vt:lpstr>
      <vt:lpstr>Problem Environment</vt:lpstr>
      <vt:lpstr>World Of Warcraft</vt:lpstr>
      <vt:lpstr>World Of Warcraft</vt:lpstr>
      <vt:lpstr>Motivation</vt:lpstr>
      <vt:lpstr>Related Work</vt:lpstr>
      <vt:lpstr>Inverse Reinforcement Learning</vt:lpstr>
      <vt:lpstr>Agenda</vt:lpstr>
      <vt:lpstr>Proposed Method</vt:lpstr>
      <vt:lpstr>Challenges</vt:lpstr>
      <vt:lpstr>Evaluation Metrics</vt:lpstr>
      <vt:lpstr>Agenda</vt:lpstr>
      <vt:lpstr>Conclusion</vt:lpstr>
      <vt:lpstr>References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Digant</dc:creator>
  <cp:lastModifiedBy>Digant</cp:lastModifiedBy>
  <cp:revision>113</cp:revision>
  <dcterms:created xsi:type="dcterms:W3CDTF">2011-05-09T06:37:26Z</dcterms:created>
  <dcterms:modified xsi:type="dcterms:W3CDTF">2011-05-11T15:20:24Z</dcterms:modified>
</cp:coreProperties>
</file>